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9" r:id="rId2"/>
    <p:sldId id="256" r:id="rId3"/>
    <p:sldId id="259" r:id="rId4"/>
    <p:sldId id="258" r:id="rId5"/>
    <p:sldId id="257" r:id="rId6"/>
    <p:sldId id="265" r:id="rId7"/>
    <p:sldId id="260" r:id="rId8"/>
    <p:sldId id="266" r:id="rId9"/>
    <p:sldId id="261" r:id="rId10"/>
    <p:sldId id="269" r:id="rId11"/>
    <p:sldId id="262" r:id="rId12"/>
    <p:sldId id="267" r:id="rId13"/>
    <p:sldId id="263" r:id="rId14"/>
    <p:sldId id="268" r:id="rId15"/>
    <p:sldId id="264" r:id="rId16"/>
    <p:sldId id="270" r:id="rId17"/>
    <p:sldId id="271" r:id="rId18"/>
    <p:sldId id="272" r:id="rId19"/>
    <p:sldId id="273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9" r:id="rId53"/>
    <p:sldId id="310" r:id="rId54"/>
    <p:sldId id="311" r:id="rId55"/>
    <p:sldId id="312" r:id="rId56"/>
    <p:sldId id="313" r:id="rId57"/>
    <p:sldId id="314" r:id="rId58"/>
    <p:sldId id="315" r:id="rId59"/>
    <p:sldId id="316" r:id="rId60"/>
    <p:sldId id="317" r:id="rId6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ddíl bez názvu" id="{2E5FBD1D-0C66-40B3-9B65-FD7ABF65565B}">
          <p14:sldIdLst>
            <p14:sldId id="319"/>
            <p14:sldId id="256"/>
            <p14:sldId id="259"/>
          </p14:sldIdLst>
        </p14:section>
        <p14:section name="Otázky 100" id="{4DA65FB4-225C-4EA2-BA88-9F3FF6FC9073}">
          <p14:sldIdLst>
            <p14:sldId id="258"/>
            <p14:sldId id="257"/>
            <p14:sldId id="265"/>
            <p14:sldId id="260"/>
            <p14:sldId id="266"/>
            <p14:sldId id="261"/>
            <p14:sldId id="269"/>
            <p14:sldId id="262"/>
            <p14:sldId id="267"/>
            <p14:sldId id="263"/>
            <p14:sldId id="268"/>
            <p14:sldId id="264"/>
          </p14:sldIdLst>
        </p14:section>
        <p14:section name="Otázky 200" id="{A03A64D9-8B18-4983-9DF2-97CC564F7CDC}">
          <p14:sldIdLst>
            <p14:sldId id="270"/>
            <p14:sldId id="271"/>
            <p14:sldId id="272"/>
            <p14:sldId id="273"/>
            <p14:sldId id="275"/>
            <p14:sldId id="276"/>
            <p14:sldId id="277"/>
            <p14:sldId id="278"/>
            <p14:sldId id="279"/>
            <p14:sldId id="280"/>
            <p14:sldId id="281"/>
          </p14:sldIdLst>
        </p14:section>
        <p14:section name="Otázky 300" id="{12773442-6837-4B17-8CDF-7C5912BFE6D5}">
          <p14:sldIdLst>
            <p14:sldId id="282"/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  <p14:sldId id="293"/>
          </p14:sldIdLst>
        </p14:section>
        <p14:section name="Otázky 400" id="{0F338158-CB8B-4B07-AF1E-77FD15DC615B}">
          <p14:sldIdLst>
            <p14:sldId id="294"/>
            <p14:sldId id="295"/>
            <p14:sldId id="296"/>
            <p14:sldId id="297"/>
            <p14:sldId id="298"/>
            <p14:sldId id="299"/>
            <p14:sldId id="300"/>
            <p14:sldId id="301"/>
            <p14:sldId id="302"/>
            <p14:sldId id="303"/>
            <p14:sldId id="304"/>
            <p14:sldId id="305"/>
          </p14:sldIdLst>
        </p14:section>
        <p14:section name="Otázky 500" id="{F69B4AAD-2D18-46D7-940D-358C4271A5F7}">
          <p14:sldIdLst>
            <p14:sldId id="306"/>
            <p14:sldId id="307"/>
            <p14:sldId id="309"/>
            <p14:sldId id="310"/>
            <p14:sldId id="311"/>
            <p14:sldId id="312"/>
            <p14:sldId id="313"/>
            <p14:sldId id="314"/>
            <p14:sldId id="315"/>
            <p14:sldId id="316"/>
            <p14:sldId id="317"/>
          </p14:sldIdLst>
        </p14:section>
        <p14:section name="Oddíl bez názvu" id="{7184EE12-321A-47DE-95DB-65E03A088A42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7F32"/>
    <a:srgbClr val="CD8032"/>
    <a:srgbClr val="F08080"/>
    <a:srgbClr val="CD5C5C"/>
    <a:srgbClr val="FFFAFA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Tmavý styl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Tmavý styl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9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6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842BD5-A565-4A63-A735-9163158A80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E6C55D5-2FAB-49EE-A60A-9C6630BB52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BC12B3B-A8CA-4D6A-9ED3-3049418A9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3F5B0-4273-4F26-A882-65CDA4653D4B}" type="datetimeFigureOut">
              <a:rPr lang="cs-CZ" smtClean="0"/>
              <a:t>07.01.2021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48CE1D2-5E91-4091-A3D9-1BD72EBF9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5722A19-9BBA-49AA-8244-3B7443470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8C34F-2BE4-43B8-8B4A-4D1BB1C2946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8605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8D4488-4C9B-4ACB-8957-F6AE11112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B566A63-7C13-4958-AA42-EDC41AE444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86FD66C-8292-436D-8783-8223216E6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3F5B0-4273-4F26-A882-65CDA4653D4B}" type="datetimeFigureOut">
              <a:rPr lang="cs-CZ" smtClean="0"/>
              <a:t>07.01.2021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7A50B7A-1D5D-40EA-B3EC-4E80016C2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44E0FC7-E079-4871-98BB-5D47332AC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8C34F-2BE4-43B8-8B4A-4D1BB1C2946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5816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D213D05-B6D3-44E4-9D42-4142C23AE1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58C1FCC-CAD3-434B-B3FF-2C6209C572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6D620A4-149A-43A1-8E5E-0A6647879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3F5B0-4273-4F26-A882-65CDA4653D4B}" type="datetimeFigureOut">
              <a:rPr lang="cs-CZ" smtClean="0"/>
              <a:t>07.01.2021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E61E237-77B3-454E-BD7D-CA6EC51FA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0BD17C2-AC00-47F5-B510-39D360B69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8C34F-2BE4-43B8-8B4A-4D1BB1C2946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919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F3D602-A3E5-423E-A2EE-8F58390BB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AABA4B-FB58-42AC-A272-A97FB00AE5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96112EB-A627-420B-8D78-404CE330B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3F5B0-4273-4F26-A882-65CDA4653D4B}" type="datetimeFigureOut">
              <a:rPr lang="cs-CZ" smtClean="0"/>
              <a:t>07.01.2021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0C8579D-5CB7-49E6-9780-29A085738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BC7662E-E0FD-4E90-83DC-2DCE8B742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8C34F-2BE4-43B8-8B4A-4D1BB1C2946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2087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AD682D-47B4-483F-9BBA-3FE2921B6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C045B6F-7019-4A0E-9266-6221C654C1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952B7F1-1C56-4758-97E3-8E0BC033D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3F5B0-4273-4F26-A882-65CDA4653D4B}" type="datetimeFigureOut">
              <a:rPr lang="cs-CZ" smtClean="0"/>
              <a:t>07.01.2021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4EFBFCE-3757-424D-8E64-233DFA116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76F7146-3C00-4DEE-9C28-2E77F6D64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8C34F-2BE4-43B8-8B4A-4D1BB1C2946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1139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4A13B3-A031-4E74-82CA-9D2B43D0F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5DF89F-7A83-48CF-8CD7-328DF1E336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27EC335-A347-4D2D-99C6-E263266DC0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5D2AF5E-0FC3-4409-A7FE-D9AAEBCFD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3F5B0-4273-4F26-A882-65CDA4653D4B}" type="datetimeFigureOut">
              <a:rPr lang="cs-CZ" smtClean="0"/>
              <a:t>07.01.2021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F8CE4A0-159B-43EF-81E8-0C2AB0777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112418B-F56A-4D09-AF98-4A112C3E8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8C34F-2BE4-43B8-8B4A-4D1BB1C2946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2448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A3F537-AFAF-4AF4-9A89-E51D94035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880DA9D-5F7F-4EC4-B6E8-E399A9FBD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860350F-895B-4E66-B0D9-8000E6DF51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9C3341D-5FB7-4D2B-B9F9-E0EE56FC9D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70D0938-0C67-4511-AE84-2AA4D7F605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C2AD06A-7530-43F9-B75E-A94C05D59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3F5B0-4273-4F26-A882-65CDA4653D4B}" type="datetimeFigureOut">
              <a:rPr lang="cs-CZ" smtClean="0"/>
              <a:t>07.01.2021</a:t>
            </a:fld>
            <a:endParaRPr lang="cs-CZ" dirty="0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9A62F9A-D4B4-4206-AF9F-F3506C89B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E325AD8-60B5-43EA-A21D-44DD2B1F7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8C34F-2BE4-43B8-8B4A-4D1BB1C2946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2375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3CA094-3672-4296-ABE9-8B7784FA2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6CCC1E3-CE3F-48F2-A235-50C0E6C7C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3F5B0-4273-4F26-A882-65CDA4653D4B}" type="datetimeFigureOut">
              <a:rPr lang="cs-CZ" smtClean="0"/>
              <a:t>07.01.2021</a:t>
            </a:fld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FFC9FEB-0720-4143-8B98-956D2501C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4A71653-19D2-4E4D-B3B0-C2042E6FD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8C34F-2BE4-43B8-8B4A-4D1BB1C2946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464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D5C92CD-D096-417A-BD25-DEB457AFE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3F5B0-4273-4F26-A882-65CDA4653D4B}" type="datetimeFigureOut">
              <a:rPr lang="cs-CZ" smtClean="0"/>
              <a:t>07.01.2021</a:t>
            </a:fld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E18DF7B-AA64-493F-95E6-A4E21EBCE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162E20E-7B20-405E-A3F1-C68176557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8C34F-2BE4-43B8-8B4A-4D1BB1C2946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4878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47D853-F58E-4647-8C70-1FD3C96F1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4C8B1F-B946-48C3-9F9D-44D8BC59C7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6C32758-9985-49C5-BA74-4B8840E2FB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1C8C11A-E1AF-4658-9EB7-0C1467563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3F5B0-4273-4F26-A882-65CDA4653D4B}" type="datetimeFigureOut">
              <a:rPr lang="cs-CZ" smtClean="0"/>
              <a:t>07.01.2021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96212CE-5FEA-4688-840D-ABE8315BB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089B560-D6C5-4166-A3D2-9E79C416C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8C34F-2BE4-43B8-8B4A-4D1BB1C2946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7051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3F7410-AB09-467F-A251-07D692DCC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6E330E6-B3FF-4197-ACC3-4E986F92E7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6C6C27B-4F55-4CD5-B05A-D93251CE97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DE09B0A-8F9B-4033-9140-4B609D3B3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3F5B0-4273-4F26-A882-65CDA4653D4B}" type="datetimeFigureOut">
              <a:rPr lang="cs-CZ" smtClean="0"/>
              <a:t>07.01.2021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7CE6C58-2CDC-4E3A-BA7C-E6B67D4F3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7325D09-9997-46D4-A220-FD1522AB9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8C34F-2BE4-43B8-8B4A-4D1BB1C2946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2073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5752">
              <a:srgbClr val="DCE5F4"/>
            </a:gs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261580CC-AA79-4D1B-AAAF-C64CDC4F1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7297CF2-2563-47BB-9F27-7F51BB3770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DD05767-4518-4B9D-B115-F62F091528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3F5B0-4273-4F26-A882-65CDA4653D4B}" type="datetimeFigureOut">
              <a:rPr lang="cs-CZ" smtClean="0"/>
              <a:t>07.01.2021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341F61D-1B30-47FB-98CA-28FC142854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F1E787-C3F1-413C-B50B-1B6CC2404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8C34F-2BE4-43B8-8B4A-4D1BB1C2946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3343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13" Type="http://schemas.openxmlformats.org/officeDocument/2006/relationships/slide" Target="slide26.xml"/><Relationship Id="rId18" Type="http://schemas.openxmlformats.org/officeDocument/2006/relationships/slide" Target="slide36.xml"/><Relationship Id="rId26" Type="http://schemas.openxmlformats.org/officeDocument/2006/relationships/slide" Target="slide51.xml"/><Relationship Id="rId3" Type="http://schemas.openxmlformats.org/officeDocument/2006/relationships/slide" Target="slide7.xml"/><Relationship Id="rId21" Type="http://schemas.openxmlformats.org/officeDocument/2006/relationships/slide" Target="slide41.xml"/><Relationship Id="rId7" Type="http://schemas.openxmlformats.org/officeDocument/2006/relationships/slide" Target="slide15.xml"/><Relationship Id="rId12" Type="http://schemas.openxmlformats.org/officeDocument/2006/relationships/slide" Target="slide24.xml"/><Relationship Id="rId17" Type="http://schemas.openxmlformats.org/officeDocument/2006/relationships/slide" Target="slide34.xml"/><Relationship Id="rId25" Type="http://schemas.openxmlformats.org/officeDocument/2006/relationships/slide" Target="slide49.xml"/><Relationship Id="rId2" Type="http://schemas.openxmlformats.org/officeDocument/2006/relationships/slide" Target="slide5.xml"/><Relationship Id="rId16" Type="http://schemas.openxmlformats.org/officeDocument/2006/relationships/slide" Target="slide32.xml"/><Relationship Id="rId20" Type="http://schemas.openxmlformats.org/officeDocument/2006/relationships/slide" Target="slide39.xml"/><Relationship Id="rId29" Type="http://schemas.openxmlformats.org/officeDocument/2006/relationships/slide" Target="slide56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3.xml"/><Relationship Id="rId11" Type="http://schemas.openxmlformats.org/officeDocument/2006/relationships/slide" Target="slide22.xml"/><Relationship Id="rId24" Type="http://schemas.openxmlformats.org/officeDocument/2006/relationships/slide" Target="slide47.xml"/><Relationship Id="rId5" Type="http://schemas.openxmlformats.org/officeDocument/2006/relationships/slide" Target="slide11.xml"/><Relationship Id="rId15" Type="http://schemas.openxmlformats.org/officeDocument/2006/relationships/slide" Target="slide30.xml"/><Relationship Id="rId23" Type="http://schemas.openxmlformats.org/officeDocument/2006/relationships/slide" Target="slide45.xml"/><Relationship Id="rId28" Type="http://schemas.openxmlformats.org/officeDocument/2006/relationships/slide" Target="slide54.xml"/><Relationship Id="rId10" Type="http://schemas.openxmlformats.org/officeDocument/2006/relationships/slide" Target="slide20.xml"/><Relationship Id="rId19" Type="http://schemas.openxmlformats.org/officeDocument/2006/relationships/slide" Target="slide37.xml"/><Relationship Id="rId31" Type="http://schemas.openxmlformats.org/officeDocument/2006/relationships/slide" Target="slide60.xml"/><Relationship Id="rId4" Type="http://schemas.openxmlformats.org/officeDocument/2006/relationships/slide" Target="slide9.xml"/><Relationship Id="rId9" Type="http://schemas.openxmlformats.org/officeDocument/2006/relationships/slide" Target="slide19.xml"/><Relationship Id="rId14" Type="http://schemas.openxmlformats.org/officeDocument/2006/relationships/slide" Target="slide28.xml"/><Relationship Id="rId22" Type="http://schemas.openxmlformats.org/officeDocument/2006/relationships/slide" Target="slide43.xml"/><Relationship Id="rId27" Type="http://schemas.openxmlformats.org/officeDocument/2006/relationships/slide" Target="slide52.xml"/><Relationship Id="rId30" Type="http://schemas.openxmlformats.org/officeDocument/2006/relationships/slide" Target="slide5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B51E79-BC32-45D9-8053-1B021368DB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 </a:t>
            </a:r>
          </a:p>
        </p:txBody>
      </p:sp>
      <p:sp>
        <p:nvSpPr>
          <p:cNvPr id="10" name="Podnadpis 9">
            <a:extLst>
              <a:ext uri="{FF2B5EF4-FFF2-40B4-BE49-F238E27FC236}">
                <a16:creationId xmlns:a16="http://schemas.microsoft.com/office/drawing/2014/main" id="{87A33050-236C-4A85-9533-E3A8EFEB15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0564" y="2601119"/>
            <a:ext cx="9144000" cy="1655762"/>
          </a:xfrm>
        </p:spPr>
        <p:txBody>
          <a:bodyPr anchor="ctr">
            <a:noAutofit/>
          </a:bodyPr>
          <a:lstStyle/>
          <a:p>
            <a:r>
              <a:rPr lang="cs-CZ" sz="15000" b="1" dirty="0"/>
              <a:t>RISKUJ</a:t>
            </a:r>
          </a:p>
        </p:txBody>
      </p:sp>
    </p:spTree>
    <p:extLst>
      <p:ext uri="{BB962C8B-B14F-4D97-AF65-F5344CB8AC3E}">
        <p14:creationId xmlns:p14="http://schemas.microsoft.com/office/powerpoint/2010/main" val="2362054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Palec dolů obrys">
            <a:hlinkClick r:id="rId2" action="ppaction://hlinksldjump"/>
            <a:extLst>
              <a:ext uri="{FF2B5EF4-FFF2-40B4-BE49-F238E27FC236}">
                <a16:creationId xmlns:a16="http://schemas.microsoft.com/office/drawing/2014/main" id="{83CCB3BB-52E5-4E95-A144-C6F7E5B39E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36000" y="391486"/>
            <a:ext cx="6120000" cy="6120000"/>
          </a:xfrm>
        </p:spPr>
      </p:pic>
    </p:spTree>
    <p:extLst>
      <p:ext uri="{BB962C8B-B14F-4D97-AF65-F5344CB8AC3E}">
        <p14:creationId xmlns:p14="http://schemas.microsoft.com/office/powerpoint/2010/main" val="37054737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5A2685-2DC3-4614-B7A5-820CF624B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/>
              <a:t>Co znamená zkratka „OSVČ“?</a:t>
            </a:r>
          </a:p>
        </p:txBody>
      </p:sp>
      <p:sp>
        <p:nvSpPr>
          <p:cNvPr id="6" name="Obdélník: se zakulacenými rohy 5">
            <a:hlinkClick r:id="rId2" action="ppaction://hlinksldjump"/>
            <a:extLst>
              <a:ext uri="{FF2B5EF4-FFF2-40B4-BE49-F238E27FC236}">
                <a16:creationId xmlns:a16="http://schemas.microsoft.com/office/drawing/2014/main" id="{22ADBD01-A7E7-443A-BFBF-63D60AEFC6E5}"/>
              </a:ext>
            </a:extLst>
          </p:cNvPr>
          <p:cNvSpPr>
            <a:spLocks noChangeAspect="1"/>
          </p:cNvSpPr>
          <p:nvPr/>
        </p:nvSpPr>
        <p:spPr>
          <a:xfrm>
            <a:off x="3221372" y="1761688"/>
            <a:ext cx="5760000" cy="1260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>
                <a:solidFill>
                  <a:schemeClr val="tx1"/>
                </a:solidFill>
              </a:rPr>
              <a:t>A) Neznamená to nic</a:t>
            </a:r>
          </a:p>
        </p:txBody>
      </p:sp>
      <p:sp>
        <p:nvSpPr>
          <p:cNvPr id="9" name="Obdélník: se zakulacenými rohy 8">
            <a:hlinkClick r:id="rId2" action="ppaction://hlinksldjump"/>
            <a:extLst>
              <a:ext uri="{FF2B5EF4-FFF2-40B4-BE49-F238E27FC236}">
                <a16:creationId xmlns:a16="http://schemas.microsoft.com/office/drawing/2014/main" id="{1A70D1C0-BC13-4E9C-B373-F6DD4E950EE1}"/>
              </a:ext>
            </a:extLst>
          </p:cNvPr>
          <p:cNvSpPr>
            <a:spLocks noChangeAspect="1"/>
          </p:cNvSpPr>
          <p:nvPr/>
        </p:nvSpPr>
        <p:spPr>
          <a:xfrm>
            <a:off x="3210187" y="3246539"/>
            <a:ext cx="5760000" cy="1260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>
                <a:solidFill>
                  <a:schemeClr val="tx1"/>
                </a:solidFill>
              </a:rPr>
              <a:t>B) Samostatně výdělečná osoba</a:t>
            </a:r>
          </a:p>
        </p:txBody>
      </p:sp>
      <p:sp>
        <p:nvSpPr>
          <p:cNvPr id="10" name="Obdélník: se zakulacenými rohy 9">
            <a:hlinkClick r:id="rId3" action="ppaction://hlinksldjump"/>
            <a:extLst>
              <a:ext uri="{FF2B5EF4-FFF2-40B4-BE49-F238E27FC236}">
                <a16:creationId xmlns:a16="http://schemas.microsoft.com/office/drawing/2014/main" id="{4856FB2A-0255-4E57-B41E-AF37B59A9BFF}"/>
              </a:ext>
            </a:extLst>
          </p:cNvPr>
          <p:cNvSpPr>
            <a:spLocks noChangeAspect="1"/>
          </p:cNvSpPr>
          <p:nvPr/>
        </p:nvSpPr>
        <p:spPr>
          <a:xfrm>
            <a:off x="3210187" y="4731390"/>
            <a:ext cx="5760000" cy="1260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>
                <a:solidFill>
                  <a:schemeClr val="tx1"/>
                </a:solidFill>
              </a:rPr>
              <a:t>C) Osoba samostatně výdělečně činná</a:t>
            </a:r>
          </a:p>
        </p:txBody>
      </p:sp>
    </p:spTree>
    <p:extLst>
      <p:ext uri="{BB962C8B-B14F-4D97-AF65-F5344CB8AC3E}">
        <p14:creationId xmlns:p14="http://schemas.microsoft.com/office/powerpoint/2010/main" val="10018509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Palec dolů obrys">
            <a:hlinkClick r:id="rId2" action="ppaction://hlinksldjump"/>
            <a:extLst>
              <a:ext uri="{FF2B5EF4-FFF2-40B4-BE49-F238E27FC236}">
                <a16:creationId xmlns:a16="http://schemas.microsoft.com/office/drawing/2014/main" id="{83CCB3BB-52E5-4E95-A144-C6F7E5B39E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36000" y="391486"/>
            <a:ext cx="6120000" cy="6120000"/>
          </a:xfrm>
        </p:spPr>
      </p:pic>
    </p:spTree>
    <p:extLst>
      <p:ext uri="{BB962C8B-B14F-4D97-AF65-F5344CB8AC3E}">
        <p14:creationId xmlns:p14="http://schemas.microsoft.com/office/powerpoint/2010/main" val="27426390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5A2685-2DC3-4614-B7A5-820CF624B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/>
              <a:t>Každý zaměstnanec má nárok na?</a:t>
            </a:r>
          </a:p>
        </p:txBody>
      </p:sp>
      <p:sp>
        <p:nvSpPr>
          <p:cNvPr id="6" name="Obdélník: se zakulacenými rohy 5">
            <a:hlinkClick r:id="rId2" action="ppaction://hlinksldjump"/>
            <a:extLst>
              <a:ext uri="{FF2B5EF4-FFF2-40B4-BE49-F238E27FC236}">
                <a16:creationId xmlns:a16="http://schemas.microsoft.com/office/drawing/2014/main" id="{22ADBD01-A7E7-443A-BFBF-63D60AEFC6E5}"/>
              </a:ext>
            </a:extLst>
          </p:cNvPr>
          <p:cNvSpPr>
            <a:spLocks noChangeAspect="1"/>
          </p:cNvSpPr>
          <p:nvPr/>
        </p:nvSpPr>
        <p:spPr>
          <a:xfrm>
            <a:off x="3221372" y="1761688"/>
            <a:ext cx="5760000" cy="1260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200" dirty="0">
                <a:solidFill>
                  <a:schemeClr val="tx1"/>
                </a:solidFill>
              </a:rPr>
              <a:t>A) 15 minutovou pauzu na oběd</a:t>
            </a:r>
          </a:p>
        </p:txBody>
      </p:sp>
      <p:sp>
        <p:nvSpPr>
          <p:cNvPr id="9" name="Obdélník: se zakulacenými rohy 8">
            <a:hlinkClick r:id="rId3" action="ppaction://hlinksldjump"/>
            <a:extLst>
              <a:ext uri="{FF2B5EF4-FFF2-40B4-BE49-F238E27FC236}">
                <a16:creationId xmlns:a16="http://schemas.microsoft.com/office/drawing/2014/main" id="{1A70D1C0-BC13-4E9C-B373-F6DD4E950EE1}"/>
              </a:ext>
            </a:extLst>
          </p:cNvPr>
          <p:cNvSpPr>
            <a:spLocks noChangeAspect="1"/>
          </p:cNvSpPr>
          <p:nvPr/>
        </p:nvSpPr>
        <p:spPr>
          <a:xfrm>
            <a:off x="3210187" y="3246539"/>
            <a:ext cx="5760000" cy="1260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200" dirty="0">
                <a:solidFill>
                  <a:schemeClr val="tx1"/>
                </a:solidFill>
              </a:rPr>
              <a:t>B) 30 minutovou pauzu na oběd</a:t>
            </a:r>
          </a:p>
        </p:txBody>
      </p:sp>
      <p:sp>
        <p:nvSpPr>
          <p:cNvPr id="10" name="Obdélník: se zakulacenými rohy 9">
            <a:hlinkClick r:id="rId2" action="ppaction://hlinksldjump"/>
            <a:extLst>
              <a:ext uri="{FF2B5EF4-FFF2-40B4-BE49-F238E27FC236}">
                <a16:creationId xmlns:a16="http://schemas.microsoft.com/office/drawing/2014/main" id="{4856FB2A-0255-4E57-B41E-AF37B59A9BFF}"/>
              </a:ext>
            </a:extLst>
          </p:cNvPr>
          <p:cNvSpPr>
            <a:spLocks noChangeAspect="1"/>
          </p:cNvSpPr>
          <p:nvPr/>
        </p:nvSpPr>
        <p:spPr>
          <a:xfrm>
            <a:off x="3210187" y="4731390"/>
            <a:ext cx="5760000" cy="1260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200" dirty="0">
                <a:solidFill>
                  <a:schemeClr val="tx1"/>
                </a:solidFill>
              </a:rPr>
              <a:t>C) 45 minutovou pauzu na oběd</a:t>
            </a:r>
          </a:p>
        </p:txBody>
      </p:sp>
    </p:spTree>
    <p:extLst>
      <p:ext uri="{BB962C8B-B14F-4D97-AF65-F5344CB8AC3E}">
        <p14:creationId xmlns:p14="http://schemas.microsoft.com/office/powerpoint/2010/main" val="41568969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Palec dolů obrys">
            <a:hlinkClick r:id="rId2" action="ppaction://hlinksldjump"/>
            <a:extLst>
              <a:ext uri="{FF2B5EF4-FFF2-40B4-BE49-F238E27FC236}">
                <a16:creationId xmlns:a16="http://schemas.microsoft.com/office/drawing/2014/main" id="{83CCB3BB-52E5-4E95-A144-C6F7E5B39E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36000" y="391486"/>
            <a:ext cx="6120000" cy="6120000"/>
          </a:xfrm>
        </p:spPr>
      </p:pic>
    </p:spTree>
    <p:extLst>
      <p:ext uri="{BB962C8B-B14F-4D97-AF65-F5344CB8AC3E}">
        <p14:creationId xmlns:p14="http://schemas.microsoft.com/office/powerpoint/2010/main" val="27299520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5A2685-2DC3-4614-B7A5-820CF624B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/>
              <a:t>Za vykonanou práci přísluší zaměstnanci?</a:t>
            </a:r>
          </a:p>
        </p:txBody>
      </p:sp>
      <p:sp>
        <p:nvSpPr>
          <p:cNvPr id="6" name="Obdélník: se zakulacenými rohy 5">
            <a:hlinkClick r:id="rId2" action="ppaction://hlinksldjump"/>
            <a:extLst>
              <a:ext uri="{FF2B5EF4-FFF2-40B4-BE49-F238E27FC236}">
                <a16:creationId xmlns:a16="http://schemas.microsoft.com/office/drawing/2014/main" id="{22ADBD01-A7E7-443A-BFBF-63D60AEFC6E5}"/>
              </a:ext>
            </a:extLst>
          </p:cNvPr>
          <p:cNvSpPr>
            <a:spLocks noChangeAspect="1"/>
          </p:cNvSpPr>
          <p:nvPr/>
        </p:nvSpPr>
        <p:spPr>
          <a:xfrm>
            <a:off x="3216000" y="1761688"/>
            <a:ext cx="5760000" cy="1260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200" dirty="0"/>
              <a:t>	</a:t>
            </a:r>
            <a:r>
              <a:rPr lang="cs-CZ" sz="3200" dirty="0">
                <a:solidFill>
                  <a:schemeClr val="tx1"/>
                </a:solidFill>
              </a:rPr>
              <a:t>A) Mzda</a:t>
            </a:r>
          </a:p>
        </p:txBody>
      </p:sp>
      <p:sp>
        <p:nvSpPr>
          <p:cNvPr id="9" name="Obdélník: se zakulacenými rohy 8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1A70D1C0-BC13-4E9C-B373-F6DD4E950EE1}"/>
              </a:ext>
            </a:extLst>
          </p:cNvPr>
          <p:cNvSpPr>
            <a:spLocks noChangeAspect="1"/>
          </p:cNvSpPr>
          <p:nvPr/>
        </p:nvSpPr>
        <p:spPr>
          <a:xfrm>
            <a:off x="3210187" y="3246539"/>
            <a:ext cx="5760000" cy="1260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200" dirty="0"/>
              <a:t>	</a:t>
            </a:r>
            <a:r>
              <a:rPr lang="cs-CZ" sz="3200" dirty="0">
                <a:solidFill>
                  <a:schemeClr val="tx1"/>
                </a:solidFill>
              </a:rPr>
              <a:t>B) Vyhazov</a:t>
            </a:r>
          </a:p>
        </p:txBody>
      </p:sp>
      <p:sp>
        <p:nvSpPr>
          <p:cNvPr id="10" name="Obdélník: se zakulacenými rohy 9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4856FB2A-0255-4E57-B41E-AF37B59A9BFF}"/>
              </a:ext>
            </a:extLst>
          </p:cNvPr>
          <p:cNvSpPr>
            <a:spLocks noChangeAspect="1"/>
          </p:cNvSpPr>
          <p:nvPr/>
        </p:nvSpPr>
        <p:spPr>
          <a:xfrm>
            <a:off x="3210187" y="4731390"/>
            <a:ext cx="5760000" cy="1260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200" dirty="0"/>
              <a:t>	</a:t>
            </a:r>
            <a:r>
              <a:rPr lang="cs-CZ" sz="3200" dirty="0">
                <a:solidFill>
                  <a:schemeClr val="tx1"/>
                </a:solidFill>
              </a:rPr>
              <a:t>C) Nic</a:t>
            </a:r>
          </a:p>
        </p:txBody>
      </p:sp>
    </p:spTree>
    <p:extLst>
      <p:ext uri="{BB962C8B-B14F-4D97-AF65-F5344CB8AC3E}">
        <p14:creationId xmlns:p14="http://schemas.microsoft.com/office/powerpoint/2010/main" val="18253610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Palec dolů obrys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83CCB3BB-52E5-4E95-A144-C6F7E5B39E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36000" y="391486"/>
            <a:ext cx="6120000" cy="6120000"/>
          </a:xfrm>
        </p:spPr>
      </p:pic>
    </p:spTree>
    <p:extLst>
      <p:ext uri="{BB962C8B-B14F-4D97-AF65-F5344CB8AC3E}">
        <p14:creationId xmlns:p14="http://schemas.microsoft.com/office/powerpoint/2010/main" val="99210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5A2685-2DC3-4614-B7A5-820CF624B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/>
              <a:t>Zákoník práce upravuje právní vztah mezi zaměstnanci a?</a:t>
            </a:r>
          </a:p>
        </p:txBody>
      </p:sp>
      <p:sp>
        <p:nvSpPr>
          <p:cNvPr id="6" name="Obdélník: se zakulacenými rohy 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22ADBD01-A7E7-443A-BFBF-63D60AEFC6E5}"/>
              </a:ext>
            </a:extLst>
          </p:cNvPr>
          <p:cNvSpPr>
            <a:spLocks noChangeAspect="1"/>
          </p:cNvSpPr>
          <p:nvPr/>
        </p:nvSpPr>
        <p:spPr>
          <a:xfrm>
            <a:off x="3221372" y="1761688"/>
            <a:ext cx="5760000" cy="1260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200" dirty="0"/>
              <a:t>	</a:t>
            </a:r>
            <a:r>
              <a:rPr lang="cs-CZ" sz="3200" dirty="0">
                <a:solidFill>
                  <a:schemeClr val="tx1"/>
                </a:solidFill>
              </a:rPr>
              <a:t>A) Státem</a:t>
            </a:r>
          </a:p>
        </p:txBody>
      </p:sp>
      <p:sp>
        <p:nvSpPr>
          <p:cNvPr id="9" name="Obdélník: se zakulacenými rohy 8">
            <a:hlinkClick r:id="rId2" action="ppaction://hlinksldjump"/>
            <a:extLst>
              <a:ext uri="{FF2B5EF4-FFF2-40B4-BE49-F238E27FC236}">
                <a16:creationId xmlns:a16="http://schemas.microsoft.com/office/drawing/2014/main" id="{1A70D1C0-BC13-4E9C-B373-F6DD4E950EE1}"/>
              </a:ext>
            </a:extLst>
          </p:cNvPr>
          <p:cNvSpPr>
            <a:spLocks noChangeAspect="1"/>
          </p:cNvSpPr>
          <p:nvPr/>
        </p:nvSpPr>
        <p:spPr>
          <a:xfrm>
            <a:off x="3210187" y="3246539"/>
            <a:ext cx="5760000" cy="1260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200" dirty="0"/>
              <a:t>	</a:t>
            </a:r>
            <a:r>
              <a:rPr lang="cs-CZ" sz="3200" dirty="0">
                <a:solidFill>
                  <a:schemeClr val="tx1"/>
                </a:solidFill>
              </a:rPr>
              <a:t>B) Zaměstnavateli</a:t>
            </a:r>
          </a:p>
        </p:txBody>
      </p:sp>
      <p:sp>
        <p:nvSpPr>
          <p:cNvPr id="10" name="Obdélník: se zakulacenými rohy 9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4856FB2A-0255-4E57-B41E-AF37B59A9BFF}"/>
              </a:ext>
            </a:extLst>
          </p:cNvPr>
          <p:cNvSpPr>
            <a:spLocks noChangeAspect="1"/>
          </p:cNvSpPr>
          <p:nvPr/>
        </p:nvSpPr>
        <p:spPr>
          <a:xfrm>
            <a:off x="3210187" y="4731390"/>
            <a:ext cx="5760000" cy="1260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200" dirty="0"/>
              <a:t>	</a:t>
            </a:r>
            <a:r>
              <a:rPr lang="cs-CZ" sz="3200" dirty="0">
                <a:solidFill>
                  <a:schemeClr val="tx1"/>
                </a:solidFill>
              </a:rPr>
              <a:t>C) Finanční správou </a:t>
            </a:r>
          </a:p>
        </p:txBody>
      </p:sp>
    </p:spTree>
    <p:extLst>
      <p:ext uri="{BB962C8B-B14F-4D97-AF65-F5344CB8AC3E}">
        <p14:creationId xmlns:p14="http://schemas.microsoft.com/office/powerpoint/2010/main" val="23173750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Palec dolů obrys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83CCB3BB-52E5-4E95-A144-C6F7E5B39E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36000" y="391486"/>
            <a:ext cx="6120000" cy="6120000"/>
          </a:xfrm>
        </p:spPr>
      </p:pic>
    </p:spTree>
    <p:extLst>
      <p:ext uri="{BB962C8B-B14F-4D97-AF65-F5344CB8AC3E}">
        <p14:creationId xmlns:p14="http://schemas.microsoft.com/office/powerpoint/2010/main" val="26894509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5A2685-2DC3-4614-B7A5-820CF624B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/>
              <a:t>Výpovědní doba trvá?</a:t>
            </a:r>
          </a:p>
        </p:txBody>
      </p:sp>
      <p:sp>
        <p:nvSpPr>
          <p:cNvPr id="6" name="Obdélník: se zakulacenými rohy 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22ADBD01-A7E7-443A-BFBF-63D60AEFC6E5}"/>
              </a:ext>
            </a:extLst>
          </p:cNvPr>
          <p:cNvSpPr>
            <a:spLocks noChangeAspect="1"/>
          </p:cNvSpPr>
          <p:nvPr/>
        </p:nvSpPr>
        <p:spPr>
          <a:xfrm>
            <a:off x="3221372" y="1761688"/>
            <a:ext cx="5760000" cy="1260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200" dirty="0"/>
              <a:t>	</a:t>
            </a:r>
            <a:r>
              <a:rPr lang="cs-CZ" sz="3200" dirty="0">
                <a:solidFill>
                  <a:schemeClr val="tx1"/>
                </a:solidFill>
              </a:rPr>
              <a:t>A) tři měsíce</a:t>
            </a:r>
          </a:p>
        </p:txBody>
      </p:sp>
      <p:sp>
        <p:nvSpPr>
          <p:cNvPr id="9" name="Obdélník: se zakulacenými rohy 8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1A70D1C0-BC13-4E9C-B373-F6DD4E950EE1}"/>
              </a:ext>
            </a:extLst>
          </p:cNvPr>
          <p:cNvSpPr>
            <a:spLocks noChangeAspect="1"/>
          </p:cNvSpPr>
          <p:nvPr/>
        </p:nvSpPr>
        <p:spPr>
          <a:xfrm>
            <a:off x="3210187" y="3246539"/>
            <a:ext cx="5760000" cy="1260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200" dirty="0"/>
              <a:t>	</a:t>
            </a:r>
            <a:r>
              <a:rPr lang="cs-CZ" sz="3200" dirty="0">
                <a:solidFill>
                  <a:schemeClr val="tx1"/>
                </a:solidFill>
              </a:rPr>
              <a:t>B) měsíc</a:t>
            </a:r>
          </a:p>
        </p:txBody>
      </p:sp>
      <p:sp>
        <p:nvSpPr>
          <p:cNvPr id="10" name="Obdélník: se zakulacenými rohy 9">
            <a:hlinkClick r:id="rId2" action="ppaction://hlinksldjump"/>
            <a:extLst>
              <a:ext uri="{FF2B5EF4-FFF2-40B4-BE49-F238E27FC236}">
                <a16:creationId xmlns:a16="http://schemas.microsoft.com/office/drawing/2014/main" id="{4856FB2A-0255-4E57-B41E-AF37B59A9BFF}"/>
              </a:ext>
            </a:extLst>
          </p:cNvPr>
          <p:cNvSpPr>
            <a:spLocks noChangeAspect="1"/>
          </p:cNvSpPr>
          <p:nvPr/>
        </p:nvSpPr>
        <p:spPr>
          <a:xfrm>
            <a:off x="3210187" y="4731390"/>
            <a:ext cx="5760000" cy="1260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200" dirty="0"/>
              <a:t>	</a:t>
            </a:r>
            <a:r>
              <a:rPr lang="cs-CZ" sz="3200" dirty="0">
                <a:solidFill>
                  <a:schemeClr val="tx1"/>
                </a:solidFill>
              </a:rPr>
              <a:t>C) dva měsíce</a:t>
            </a:r>
          </a:p>
        </p:txBody>
      </p:sp>
    </p:spTree>
    <p:extLst>
      <p:ext uri="{BB962C8B-B14F-4D97-AF65-F5344CB8AC3E}">
        <p14:creationId xmlns:p14="http://schemas.microsoft.com/office/powerpoint/2010/main" val="3288462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ulka 18">
            <a:extLst>
              <a:ext uri="{FF2B5EF4-FFF2-40B4-BE49-F238E27FC236}">
                <a16:creationId xmlns:a16="http://schemas.microsoft.com/office/drawing/2014/main" id="{9F7E138E-8971-4EC8-92A5-FA50C4E3DB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0585015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24729256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29037413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80643040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66432844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04296446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567523363"/>
                    </a:ext>
                  </a:extLst>
                </a:gridCol>
              </a:tblGrid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Pracovní právo I.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8746582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Pracovní právo II.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0295204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Pracovní právo III.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3796017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Pracovní právo IV.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9045188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Pracovní právo V.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8357273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Pracovní právo VI.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2710052"/>
                  </a:ext>
                </a:extLst>
              </a:tr>
            </a:tbl>
          </a:graphicData>
        </a:graphic>
      </p:graphicFrame>
      <p:sp>
        <p:nvSpPr>
          <p:cNvPr id="53" name="Tlačítko akce: Prázdné 5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96501734-7225-4BB9-A954-C12B4A5A766C}"/>
              </a:ext>
            </a:extLst>
          </p:cNvPr>
          <p:cNvSpPr/>
          <p:nvPr/>
        </p:nvSpPr>
        <p:spPr>
          <a:xfrm>
            <a:off x="2367094" y="169877"/>
            <a:ext cx="1440000" cy="720000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>
                <a:solidFill>
                  <a:schemeClr val="tx1"/>
                </a:solidFill>
              </a:rPr>
              <a:t>100 </a:t>
            </a:r>
          </a:p>
        </p:txBody>
      </p:sp>
      <p:sp>
        <p:nvSpPr>
          <p:cNvPr id="91" name="Tlačítko akce: Prázdné 90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8DA7C2AE-FF8C-4101-978E-BFDC011DC1A9}"/>
              </a:ext>
            </a:extLst>
          </p:cNvPr>
          <p:cNvSpPr/>
          <p:nvPr/>
        </p:nvSpPr>
        <p:spPr>
          <a:xfrm>
            <a:off x="2367094" y="1379290"/>
            <a:ext cx="1440000" cy="720000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>
                <a:solidFill>
                  <a:schemeClr val="tx1"/>
                </a:solidFill>
              </a:rPr>
              <a:t>100 </a:t>
            </a:r>
          </a:p>
        </p:txBody>
      </p:sp>
      <p:sp>
        <p:nvSpPr>
          <p:cNvPr id="93" name="Tlačítko akce: Prázdné 92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4CA32BB4-8E62-41FB-9398-C142823EEC3A}"/>
              </a:ext>
            </a:extLst>
          </p:cNvPr>
          <p:cNvSpPr/>
          <p:nvPr/>
        </p:nvSpPr>
        <p:spPr>
          <a:xfrm>
            <a:off x="2367094" y="2548800"/>
            <a:ext cx="1440000" cy="720000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>
                <a:solidFill>
                  <a:schemeClr val="tx1"/>
                </a:solidFill>
              </a:rPr>
              <a:t>100 </a:t>
            </a:r>
          </a:p>
        </p:txBody>
      </p:sp>
      <p:sp>
        <p:nvSpPr>
          <p:cNvPr id="94" name="Tlačítko akce: Prázdné 93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F998715B-FB56-422F-9DB5-BCBEF7AD8E76}"/>
              </a:ext>
            </a:extLst>
          </p:cNvPr>
          <p:cNvSpPr/>
          <p:nvPr/>
        </p:nvSpPr>
        <p:spPr>
          <a:xfrm>
            <a:off x="2367094" y="3649156"/>
            <a:ext cx="1440000" cy="720000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>
                <a:solidFill>
                  <a:schemeClr val="tx1"/>
                </a:solidFill>
              </a:rPr>
              <a:t>100 </a:t>
            </a:r>
          </a:p>
        </p:txBody>
      </p:sp>
      <p:sp>
        <p:nvSpPr>
          <p:cNvPr id="95" name="Tlačítko akce: Prázdné 94">
            <a:hlinkClick r:id="rId6" action="ppaction://hlinksldjump" highlightClick="1"/>
            <a:extLst>
              <a:ext uri="{FF2B5EF4-FFF2-40B4-BE49-F238E27FC236}">
                <a16:creationId xmlns:a16="http://schemas.microsoft.com/office/drawing/2014/main" id="{4DB215FE-50D1-4FBB-A45E-A5DE09C5180D}"/>
              </a:ext>
            </a:extLst>
          </p:cNvPr>
          <p:cNvSpPr/>
          <p:nvPr/>
        </p:nvSpPr>
        <p:spPr>
          <a:xfrm>
            <a:off x="2367094" y="4764193"/>
            <a:ext cx="1440000" cy="720000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>
                <a:solidFill>
                  <a:schemeClr val="tx1"/>
                </a:solidFill>
              </a:rPr>
              <a:t>100 </a:t>
            </a:r>
          </a:p>
        </p:txBody>
      </p:sp>
      <p:sp>
        <p:nvSpPr>
          <p:cNvPr id="96" name="Tlačítko akce: Prázdné 95">
            <a:hlinkClick r:id="rId7" action="ppaction://hlinksldjump" highlightClick="1"/>
            <a:extLst>
              <a:ext uri="{FF2B5EF4-FFF2-40B4-BE49-F238E27FC236}">
                <a16:creationId xmlns:a16="http://schemas.microsoft.com/office/drawing/2014/main" id="{57C2604D-1DD1-4729-8C2A-370344066A47}"/>
              </a:ext>
            </a:extLst>
          </p:cNvPr>
          <p:cNvSpPr/>
          <p:nvPr/>
        </p:nvSpPr>
        <p:spPr>
          <a:xfrm>
            <a:off x="2367094" y="5968123"/>
            <a:ext cx="1440000" cy="720000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>
                <a:solidFill>
                  <a:schemeClr val="tx1"/>
                </a:solidFill>
              </a:rPr>
              <a:t>100 </a:t>
            </a:r>
          </a:p>
        </p:txBody>
      </p:sp>
      <p:sp>
        <p:nvSpPr>
          <p:cNvPr id="97" name="Tlačítko akce: Prázdné 96">
            <a:hlinkClick r:id="rId8" action="ppaction://hlinksldjump" highlightClick="1"/>
            <a:extLst>
              <a:ext uri="{FF2B5EF4-FFF2-40B4-BE49-F238E27FC236}">
                <a16:creationId xmlns:a16="http://schemas.microsoft.com/office/drawing/2014/main" id="{EE37E24D-BBFF-4BF6-9105-A307E4E0E1F5}"/>
              </a:ext>
            </a:extLst>
          </p:cNvPr>
          <p:cNvSpPr/>
          <p:nvPr/>
        </p:nvSpPr>
        <p:spPr>
          <a:xfrm>
            <a:off x="4297960" y="169877"/>
            <a:ext cx="1440000" cy="720000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>
                <a:solidFill>
                  <a:schemeClr val="tx1"/>
                </a:solidFill>
              </a:rPr>
              <a:t>200 </a:t>
            </a:r>
          </a:p>
        </p:txBody>
      </p:sp>
      <p:sp>
        <p:nvSpPr>
          <p:cNvPr id="98" name="Tlačítko akce: Prázdné 97">
            <a:hlinkClick r:id="rId9" action="ppaction://hlinksldjump" highlightClick="1"/>
            <a:extLst>
              <a:ext uri="{FF2B5EF4-FFF2-40B4-BE49-F238E27FC236}">
                <a16:creationId xmlns:a16="http://schemas.microsoft.com/office/drawing/2014/main" id="{9A2696C4-976D-4724-8B5E-1CA3A5070297}"/>
              </a:ext>
            </a:extLst>
          </p:cNvPr>
          <p:cNvSpPr/>
          <p:nvPr/>
        </p:nvSpPr>
        <p:spPr>
          <a:xfrm>
            <a:off x="4297960" y="1379290"/>
            <a:ext cx="1440000" cy="720000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>
                <a:solidFill>
                  <a:schemeClr val="tx1"/>
                </a:solidFill>
              </a:rPr>
              <a:t>200 </a:t>
            </a:r>
          </a:p>
        </p:txBody>
      </p:sp>
      <p:sp>
        <p:nvSpPr>
          <p:cNvPr id="99" name="Tlačítko akce: Prázdné 98">
            <a:hlinkClick r:id="rId10" action="ppaction://hlinksldjump" highlightClick="1"/>
            <a:extLst>
              <a:ext uri="{FF2B5EF4-FFF2-40B4-BE49-F238E27FC236}">
                <a16:creationId xmlns:a16="http://schemas.microsoft.com/office/drawing/2014/main" id="{D7779E3C-A4E5-4BB9-9054-94FD10185E87}"/>
              </a:ext>
            </a:extLst>
          </p:cNvPr>
          <p:cNvSpPr/>
          <p:nvPr/>
        </p:nvSpPr>
        <p:spPr>
          <a:xfrm>
            <a:off x="4297960" y="2548800"/>
            <a:ext cx="1440000" cy="720000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>
                <a:solidFill>
                  <a:schemeClr val="tx1"/>
                </a:solidFill>
              </a:rPr>
              <a:t>200 </a:t>
            </a:r>
          </a:p>
        </p:txBody>
      </p:sp>
      <p:sp>
        <p:nvSpPr>
          <p:cNvPr id="100" name="Tlačítko akce: Prázdné 99">
            <a:hlinkClick r:id="rId11" action="ppaction://hlinksldjump" highlightClick="1"/>
            <a:extLst>
              <a:ext uri="{FF2B5EF4-FFF2-40B4-BE49-F238E27FC236}">
                <a16:creationId xmlns:a16="http://schemas.microsoft.com/office/drawing/2014/main" id="{6F309BE7-3E25-44FF-8B3D-A6829B2057EC}"/>
              </a:ext>
            </a:extLst>
          </p:cNvPr>
          <p:cNvSpPr/>
          <p:nvPr/>
        </p:nvSpPr>
        <p:spPr>
          <a:xfrm>
            <a:off x="4297960" y="3649156"/>
            <a:ext cx="1440000" cy="720000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>
                <a:solidFill>
                  <a:schemeClr val="tx1"/>
                </a:solidFill>
              </a:rPr>
              <a:t>200 </a:t>
            </a:r>
          </a:p>
        </p:txBody>
      </p:sp>
      <p:sp>
        <p:nvSpPr>
          <p:cNvPr id="101" name="Tlačítko akce: Prázdné 100">
            <a:hlinkClick r:id="rId12" action="ppaction://hlinksldjump" highlightClick="1"/>
            <a:extLst>
              <a:ext uri="{FF2B5EF4-FFF2-40B4-BE49-F238E27FC236}">
                <a16:creationId xmlns:a16="http://schemas.microsoft.com/office/drawing/2014/main" id="{2F7F0D24-A93E-4CD4-84E0-D539C33D17D0}"/>
              </a:ext>
            </a:extLst>
          </p:cNvPr>
          <p:cNvSpPr/>
          <p:nvPr/>
        </p:nvSpPr>
        <p:spPr>
          <a:xfrm>
            <a:off x="4297960" y="4764193"/>
            <a:ext cx="1440000" cy="720000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>
                <a:solidFill>
                  <a:schemeClr val="tx1"/>
                </a:solidFill>
              </a:rPr>
              <a:t>200 </a:t>
            </a:r>
          </a:p>
        </p:txBody>
      </p:sp>
      <p:sp>
        <p:nvSpPr>
          <p:cNvPr id="102" name="Tlačítko akce: Prázdné 101">
            <a:hlinkClick r:id="rId13" action="ppaction://hlinksldjump" highlightClick="1"/>
            <a:extLst>
              <a:ext uri="{FF2B5EF4-FFF2-40B4-BE49-F238E27FC236}">
                <a16:creationId xmlns:a16="http://schemas.microsoft.com/office/drawing/2014/main" id="{FE51FDC8-1B26-4E7A-B3E5-513BB2DEEF67}"/>
              </a:ext>
            </a:extLst>
          </p:cNvPr>
          <p:cNvSpPr/>
          <p:nvPr/>
        </p:nvSpPr>
        <p:spPr>
          <a:xfrm>
            <a:off x="4297960" y="5968123"/>
            <a:ext cx="1440000" cy="720000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>
                <a:solidFill>
                  <a:schemeClr val="tx1"/>
                </a:solidFill>
              </a:rPr>
              <a:t>200 </a:t>
            </a:r>
          </a:p>
        </p:txBody>
      </p:sp>
      <p:sp>
        <p:nvSpPr>
          <p:cNvPr id="109" name="Tlačítko akce: Prázdné 108">
            <a:hlinkClick r:id="rId14" action="ppaction://hlinksldjump" highlightClick="1"/>
            <a:extLst>
              <a:ext uri="{FF2B5EF4-FFF2-40B4-BE49-F238E27FC236}">
                <a16:creationId xmlns:a16="http://schemas.microsoft.com/office/drawing/2014/main" id="{73536472-55F0-401C-9BBB-79B4FB05A253}"/>
              </a:ext>
            </a:extLst>
          </p:cNvPr>
          <p:cNvSpPr/>
          <p:nvPr/>
        </p:nvSpPr>
        <p:spPr>
          <a:xfrm>
            <a:off x="6454042" y="169877"/>
            <a:ext cx="1440000" cy="720000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>
                <a:solidFill>
                  <a:schemeClr val="tx1"/>
                </a:solidFill>
              </a:rPr>
              <a:t>300 </a:t>
            </a:r>
          </a:p>
        </p:txBody>
      </p:sp>
      <p:sp>
        <p:nvSpPr>
          <p:cNvPr id="110" name="Tlačítko akce: Prázdné 109">
            <a:hlinkClick r:id="rId15" action="ppaction://hlinksldjump" highlightClick="1"/>
            <a:extLst>
              <a:ext uri="{FF2B5EF4-FFF2-40B4-BE49-F238E27FC236}">
                <a16:creationId xmlns:a16="http://schemas.microsoft.com/office/drawing/2014/main" id="{9FACCD37-5F78-4FED-A089-E9435DA2FC11}"/>
              </a:ext>
            </a:extLst>
          </p:cNvPr>
          <p:cNvSpPr/>
          <p:nvPr/>
        </p:nvSpPr>
        <p:spPr>
          <a:xfrm>
            <a:off x="6454042" y="1379290"/>
            <a:ext cx="1440000" cy="720000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>
                <a:solidFill>
                  <a:schemeClr val="tx1"/>
                </a:solidFill>
              </a:rPr>
              <a:t>300 </a:t>
            </a:r>
          </a:p>
        </p:txBody>
      </p:sp>
      <p:sp>
        <p:nvSpPr>
          <p:cNvPr id="111" name="Tlačítko akce: Prázdné 110">
            <a:hlinkClick r:id="rId16" action="ppaction://hlinksldjump" highlightClick="1"/>
            <a:extLst>
              <a:ext uri="{FF2B5EF4-FFF2-40B4-BE49-F238E27FC236}">
                <a16:creationId xmlns:a16="http://schemas.microsoft.com/office/drawing/2014/main" id="{0A141295-F353-469F-87D5-D110D7167B00}"/>
              </a:ext>
            </a:extLst>
          </p:cNvPr>
          <p:cNvSpPr/>
          <p:nvPr/>
        </p:nvSpPr>
        <p:spPr>
          <a:xfrm>
            <a:off x="6454042" y="2548800"/>
            <a:ext cx="1440000" cy="720000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>
                <a:solidFill>
                  <a:schemeClr val="tx1"/>
                </a:solidFill>
              </a:rPr>
              <a:t>300 </a:t>
            </a:r>
          </a:p>
        </p:txBody>
      </p:sp>
      <p:sp>
        <p:nvSpPr>
          <p:cNvPr id="112" name="Tlačítko akce: Prázdné 111">
            <a:hlinkClick r:id="rId17" action="ppaction://hlinksldjump" highlightClick="1"/>
            <a:extLst>
              <a:ext uri="{FF2B5EF4-FFF2-40B4-BE49-F238E27FC236}">
                <a16:creationId xmlns:a16="http://schemas.microsoft.com/office/drawing/2014/main" id="{94F0FCEF-A1AD-4B3D-9EE4-69201071D385}"/>
              </a:ext>
            </a:extLst>
          </p:cNvPr>
          <p:cNvSpPr/>
          <p:nvPr/>
        </p:nvSpPr>
        <p:spPr>
          <a:xfrm>
            <a:off x="6454042" y="3649156"/>
            <a:ext cx="1440000" cy="720000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>
                <a:solidFill>
                  <a:schemeClr val="tx1"/>
                </a:solidFill>
              </a:rPr>
              <a:t>300 </a:t>
            </a:r>
          </a:p>
        </p:txBody>
      </p:sp>
      <p:sp>
        <p:nvSpPr>
          <p:cNvPr id="113" name="Tlačítko akce: Prázdné 112">
            <a:hlinkClick r:id="rId18" action="ppaction://hlinksldjump" highlightClick="1"/>
            <a:extLst>
              <a:ext uri="{FF2B5EF4-FFF2-40B4-BE49-F238E27FC236}">
                <a16:creationId xmlns:a16="http://schemas.microsoft.com/office/drawing/2014/main" id="{43C77B26-8E39-4BA6-A652-89B804882A1A}"/>
              </a:ext>
            </a:extLst>
          </p:cNvPr>
          <p:cNvSpPr/>
          <p:nvPr/>
        </p:nvSpPr>
        <p:spPr>
          <a:xfrm>
            <a:off x="6454042" y="4764193"/>
            <a:ext cx="1440000" cy="720000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>
                <a:solidFill>
                  <a:schemeClr val="tx1"/>
                </a:solidFill>
              </a:rPr>
              <a:t>300 </a:t>
            </a:r>
          </a:p>
        </p:txBody>
      </p:sp>
      <p:sp>
        <p:nvSpPr>
          <p:cNvPr id="114" name="Tlačítko akce: Prázdné 113">
            <a:hlinkClick r:id="rId19" action="ppaction://hlinksldjump" highlightClick="1"/>
            <a:extLst>
              <a:ext uri="{FF2B5EF4-FFF2-40B4-BE49-F238E27FC236}">
                <a16:creationId xmlns:a16="http://schemas.microsoft.com/office/drawing/2014/main" id="{02F7CDEE-3492-42B3-A466-249328D49877}"/>
              </a:ext>
            </a:extLst>
          </p:cNvPr>
          <p:cNvSpPr/>
          <p:nvPr/>
        </p:nvSpPr>
        <p:spPr>
          <a:xfrm>
            <a:off x="6454042" y="5968123"/>
            <a:ext cx="1440000" cy="720000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>
                <a:solidFill>
                  <a:schemeClr val="tx1"/>
                </a:solidFill>
              </a:rPr>
              <a:t>300 </a:t>
            </a:r>
          </a:p>
        </p:txBody>
      </p:sp>
      <p:sp>
        <p:nvSpPr>
          <p:cNvPr id="115" name="Tlačítko akce: Prázdné 114">
            <a:hlinkClick r:id="rId20" action="ppaction://hlinksldjump" highlightClick="1"/>
            <a:extLst>
              <a:ext uri="{FF2B5EF4-FFF2-40B4-BE49-F238E27FC236}">
                <a16:creationId xmlns:a16="http://schemas.microsoft.com/office/drawing/2014/main" id="{BE9AB3F8-616B-43A9-96E3-076614D686DD}"/>
              </a:ext>
            </a:extLst>
          </p:cNvPr>
          <p:cNvSpPr/>
          <p:nvPr/>
        </p:nvSpPr>
        <p:spPr>
          <a:xfrm>
            <a:off x="8384908" y="169877"/>
            <a:ext cx="1440000" cy="720000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>
                <a:solidFill>
                  <a:schemeClr val="tx1"/>
                </a:solidFill>
              </a:rPr>
              <a:t>400 </a:t>
            </a:r>
          </a:p>
        </p:txBody>
      </p:sp>
      <p:sp>
        <p:nvSpPr>
          <p:cNvPr id="116" name="Tlačítko akce: Prázdné 115">
            <a:hlinkClick r:id="rId21" action="ppaction://hlinksldjump" highlightClick="1"/>
            <a:extLst>
              <a:ext uri="{FF2B5EF4-FFF2-40B4-BE49-F238E27FC236}">
                <a16:creationId xmlns:a16="http://schemas.microsoft.com/office/drawing/2014/main" id="{7FACD6FF-ACCA-46D7-A78F-5589D032034A}"/>
              </a:ext>
            </a:extLst>
          </p:cNvPr>
          <p:cNvSpPr/>
          <p:nvPr/>
        </p:nvSpPr>
        <p:spPr>
          <a:xfrm>
            <a:off x="8384908" y="1379290"/>
            <a:ext cx="1440000" cy="720000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>
                <a:solidFill>
                  <a:schemeClr val="tx1"/>
                </a:solidFill>
              </a:rPr>
              <a:t>400 </a:t>
            </a:r>
          </a:p>
        </p:txBody>
      </p:sp>
      <p:sp>
        <p:nvSpPr>
          <p:cNvPr id="117" name="Tlačítko akce: Prázdné 116">
            <a:hlinkClick r:id="rId22" action="ppaction://hlinksldjump" highlightClick="1"/>
            <a:extLst>
              <a:ext uri="{FF2B5EF4-FFF2-40B4-BE49-F238E27FC236}">
                <a16:creationId xmlns:a16="http://schemas.microsoft.com/office/drawing/2014/main" id="{F4FEAFC6-C84D-43D0-AC62-E9491BEF96AC}"/>
              </a:ext>
            </a:extLst>
          </p:cNvPr>
          <p:cNvSpPr/>
          <p:nvPr/>
        </p:nvSpPr>
        <p:spPr>
          <a:xfrm>
            <a:off x="8384908" y="2548800"/>
            <a:ext cx="1440000" cy="720000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>
                <a:solidFill>
                  <a:schemeClr val="tx1"/>
                </a:solidFill>
              </a:rPr>
              <a:t>400 </a:t>
            </a:r>
          </a:p>
        </p:txBody>
      </p:sp>
      <p:sp>
        <p:nvSpPr>
          <p:cNvPr id="118" name="Tlačítko akce: Prázdné 117">
            <a:hlinkClick r:id="rId23" action="ppaction://hlinksldjump" highlightClick="1"/>
            <a:extLst>
              <a:ext uri="{FF2B5EF4-FFF2-40B4-BE49-F238E27FC236}">
                <a16:creationId xmlns:a16="http://schemas.microsoft.com/office/drawing/2014/main" id="{0DE366FC-0CC6-4E72-AFD4-697C65FFDFF7}"/>
              </a:ext>
            </a:extLst>
          </p:cNvPr>
          <p:cNvSpPr/>
          <p:nvPr/>
        </p:nvSpPr>
        <p:spPr>
          <a:xfrm>
            <a:off x="8384908" y="3649156"/>
            <a:ext cx="1440000" cy="720000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>
                <a:solidFill>
                  <a:schemeClr val="tx1"/>
                </a:solidFill>
              </a:rPr>
              <a:t>400 </a:t>
            </a:r>
          </a:p>
        </p:txBody>
      </p:sp>
      <p:sp>
        <p:nvSpPr>
          <p:cNvPr id="119" name="Tlačítko akce: Prázdné 118">
            <a:hlinkClick r:id="rId24" action="ppaction://hlinksldjump" highlightClick="1"/>
            <a:extLst>
              <a:ext uri="{FF2B5EF4-FFF2-40B4-BE49-F238E27FC236}">
                <a16:creationId xmlns:a16="http://schemas.microsoft.com/office/drawing/2014/main" id="{D2DE2F6F-4803-4DE4-8991-E1A2C025120B}"/>
              </a:ext>
            </a:extLst>
          </p:cNvPr>
          <p:cNvSpPr/>
          <p:nvPr/>
        </p:nvSpPr>
        <p:spPr>
          <a:xfrm>
            <a:off x="8384908" y="4764193"/>
            <a:ext cx="1440000" cy="720000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>
                <a:solidFill>
                  <a:schemeClr val="tx1"/>
                </a:solidFill>
              </a:rPr>
              <a:t>400 </a:t>
            </a:r>
          </a:p>
        </p:txBody>
      </p:sp>
      <p:sp>
        <p:nvSpPr>
          <p:cNvPr id="120" name="Tlačítko akce: Prázdné 119">
            <a:hlinkClick r:id="rId25" action="ppaction://hlinksldjump" highlightClick="1"/>
            <a:extLst>
              <a:ext uri="{FF2B5EF4-FFF2-40B4-BE49-F238E27FC236}">
                <a16:creationId xmlns:a16="http://schemas.microsoft.com/office/drawing/2014/main" id="{D5F4A64C-50EB-4DF5-92E7-2485684A0A47}"/>
              </a:ext>
            </a:extLst>
          </p:cNvPr>
          <p:cNvSpPr/>
          <p:nvPr/>
        </p:nvSpPr>
        <p:spPr>
          <a:xfrm>
            <a:off x="8384908" y="5968123"/>
            <a:ext cx="1440000" cy="720000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>
                <a:solidFill>
                  <a:schemeClr val="tx1"/>
                </a:solidFill>
              </a:rPr>
              <a:t>400 </a:t>
            </a:r>
          </a:p>
        </p:txBody>
      </p:sp>
      <p:sp>
        <p:nvSpPr>
          <p:cNvPr id="121" name="Tlačítko akce: Prázdné 120">
            <a:hlinkClick r:id="rId26" action="ppaction://hlinksldjump" highlightClick="1"/>
            <a:extLst>
              <a:ext uri="{FF2B5EF4-FFF2-40B4-BE49-F238E27FC236}">
                <a16:creationId xmlns:a16="http://schemas.microsoft.com/office/drawing/2014/main" id="{311F6546-B08B-4C3F-92DB-9B32F5B97A3C}"/>
              </a:ext>
            </a:extLst>
          </p:cNvPr>
          <p:cNvSpPr/>
          <p:nvPr/>
        </p:nvSpPr>
        <p:spPr>
          <a:xfrm>
            <a:off x="10390041" y="169877"/>
            <a:ext cx="1440000" cy="720000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>
                <a:solidFill>
                  <a:schemeClr val="tx1"/>
                </a:solidFill>
              </a:rPr>
              <a:t>500 </a:t>
            </a:r>
          </a:p>
        </p:txBody>
      </p:sp>
      <p:sp>
        <p:nvSpPr>
          <p:cNvPr id="122" name="Tlačítko akce: Prázdné 121">
            <a:hlinkClick r:id="rId27" action="ppaction://hlinksldjump" highlightClick="1"/>
            <a:extLst>
              <a:ext uri="{FF2B5EF4-FFF2-40B4-BE49-F238E27FC236}">
                <a16:creationId xmlns:a16="http://schemas.microsoft.com/office/drawing/2014/main" id="{1FD989F9-AD8D-4B82-AAE3-159BC9A3C74C}"/>
              </a:ext>
            </a:extLst>
          </p:cNvPr>
          <p:cNvSpPr/>
          <p:nvPr/>
        </p:nvSpPr>
        <p:spPr>
          <a:xfrm>
            <a:off x="10390041" y="1379290"/>
            <a:ext cx="1440000" cy="720000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>
                <a:solidFill>
                  <a:schemeClr val="tx1"/>
                </a:solidFill>
              </a:rPr>
              <a:t>500 </a:t>
            </a:r>
          </a:p>
        </p:txBody>
      </p:sp>
      <p:sp>
        <p:nvSpPr>
          <p:cNvPr id="123" name="Tlačítko akce: Prázdné 122">
            <a:hlinkClick r:id="rId28" action="ppaction://hlinksldjump" highlightClick="1"/>
            <a:extLst>
              <a:ext uri="{FF2B5EF4-FFF2-40B4-BE49-F238E27FC236}">
                <a16:creationId xmlns:a16="http://schemas.microsoft.com/office/drawing/2014/main" id="{DD596B77-E918-4CF4-970A-19423B526278}"/>
              </a:ext>
            </a:extLst>
          </p:cNvPr>
          <p:cNvSpPr/>
          <p:nvPr/>
        </p:nvSpPr>
        <p:spPr>
          <a:xfrm>
            <a:off x="10390041" y="2548800"/>
            <a:ext cx="1440000" cy="720000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>
                <a:solidFill>
                  <a:schemeClr val="tx1"/>
                </a:solidFill>
              </a:rPr>
              <a:t>500 </a:t>
            </a:r>
          </a:p>
        </p:txBody>
      </p:sp>
      <p:sp>
        <p:nvSpPr>
          <p:cNvPr id="124" name="Tlačítko akce: Prázdné 123">
            <a:hlinkClick r:id="rId29" action="ppaction://hlinksldjump" highlightClick="1"/>
            <a:extLst>
              <a:ext uri="{FF2B5EF4-FFF2-40B4-BE49-F238E27FC236}">
                <a16:creationId xmlns:a16="http://schemas.microsoft.com/office/drawing/2014/main" id="{23EDC8A9-1239-406C-BE52-EEE5DE450F82}"/>
              </a:ext>
            </a:extLst>
          </p:cNvPr>
          <p:cNvSpPr/>
          <p:nvPr/>
        </p:nvSpPr>
        <p:spPr>
          <a:xfrm>
            <a:off x="10390041" y="3649156"/>
            <a:ext cx="1440000" cy="720000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>
                <a:solidFill>
                  <a:schemeClr val="tx1"/>
                </a:solidFill>
              </a:rPr>
              <a:t>500 </a:t>
            </a:r>
          </a:p>
        </p:txBody>
      </p:sp>
      <p:sp>
        <p:nvSpPr>
          <p:cNvPr id="125" name="Tlačítko akce: Prázdné 124">
            <a:hlinkClick r:id="rId30" action="ppaction://hlinksldjump" highlightClick="1"/>
            <a:extLst>
              <a:ext uri="{FF2B5EF4-FFF2-40B4-BE49-F238E27FC236}">
                <a16:creationId xmlns:a16="http://schemas.microsoft.com/office/drawing/2014/main" id="{71C16780-96EB-4B4A-A8CC-55C52C641326}"/>
              </a:ext>
            </a:extLst>
          </p:cNvPr>
          <p:cNvSpPr/>
          <p:nvPr/>
        </p:nvSpPr>
        <p:spPr>
          <a:xfrm>
            <a:off x="10390041" y="4764193"/>
            <a:ext cx="1440000" cy="720000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>
                <a:solidFill>
                  <a:schemeClr val="tx1"/>
                </a:solidFill>
              </a:rPr>
              <a:t>500 </a:t>
            </a:r>
          </a:p>
        </p:txBody>
      </p:sp>
      <p:sp>
        <p:nvSpPr>
          <p:cNvPr id="126" name="Tlačítko akce: Prázdné 125">
            <a:hlinkClick r:id="rId31" action="ppaction://hlinksldjump" highlightClick="1"/>
            <a:extLst>
              <a:ext uri="{FF2B5EF4-FFF2-40B4-BE49-F238E27FC236}">
                <a16:creationId xmlns:a16="http://schemas.microsoft.com/office/drawing/2014/main" id="{F4583E03-BCD2-4431-9DAE-8DDA23BEBBD3}"/>
              </a:ext>
            </a:extLst>
          </p:cNvPr>
          <p:cNvSpPr/>
          <p:nvPr/>
        </p:nvSpPr>
        <p:spPr>
          <a:xfrm>
            <a:off x="10390041" y="5968123"/>
            <a:ext cx="1440000" cy="720000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>
                <a:solidFill>
                  <a:schemeClr val="tx1"/>
                </a:solidFill>
              </a:rPr>
              <a:t>500 </a:t>
            </a:r>
          </a:p>
        </p:txBody>
      </p:sp>
    </p:spTree>
    <p:extLst>
      <p:ext uri="{BB962C8B-B14F-4D97-AF65-F5344CB8AC3E}">
        <p14:creationId xmlns:p14="http://schemas.microsoft.com/office/powerpoint/2010/main" val="1141912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1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</p:childTnLst>
        </p:cTn>
      </p:par>
    </p:tnLst>
    <p:bldLst>
      <p:bldP spid="53" grpId="0" animBg="1"/>
      <p:bldP spid="91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8">
            <a:extLst>
              <a:ext uri="{FF2B5EF4-FFF2-40B4-BE49-F238E27FC236}">
                <a16:creationId xmlns:a16="http://schemas.microsoft.com/office/drawing/2014/main" id="{32E62931-8EB4-42BB-BAAB-D8757BE66D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25A2685-2DC3-4614-B7A5-820CF624B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7461" y="728664"/>
            <a:ext cx="4984813" cy="3157080"/>
          </a:xfrm>
          <a:noFill/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200" b="1" dirty="0"/>
              <a:t>BRONZOVÁ CIHLA</a:t>
            </a:r>
          </a:p>
        </p:txBody>
      </p:sp>
      <p:pic>
        <p:nvPicPr>
          <p:cNvPr id="4" name="Obrázek 3">
            <a:hlinkClick r:id="rId2" action="ppaction://hlinksldjump"/>
            <a:extLst>
              <a:ext uri="{FF2B5EF4-FFF2-40B4-BE49-F238E27FC236}">
                <a16:creationId xmlns:a16="http://schemas.microsoft.com/office/drawing/2014/main" id="{428D2882-203B-458D-8F94-F7F51BABE09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85" r="6245"/>
          <a:stretch/>
        </p:blipFill>
        <p:spPr>
          <a:xfrm>
            <a:off x="1" y="10"/>
            <a:ext cx="6005512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9536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Palec dolů obrys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83CCB3BB-52E5-4E95-A144-C6F7E5B39E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36000" y="391486"/>
            <a:ext cx="6120000" cy="6120000"/>
          </a:xfrm>
        </p:spPr>
      </p:pic>
    </p:spTree>
    <p:extLst>
      <p:ext uri="{BB962C8B-B14F-4D97-AF65-F5344CB8AC3E}">
        <p14:creationId xmlns:p14="http://schemas.microsoft.com/office/powerpoint/2010/main" val="27276323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5A2685-2DC3-4614-B7A5-820CF624B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/>
              <a:t>Za hrubé porušení pracovního poměru není považováno?</a:t>
            </a:r>
          </a:p>
        </p:txBody>
      </p:sp>
      <p:sp>
        <p:nvSpPr>
          <p:cNvPr id="6" name="Obdélník: se zakulacenými rohy 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22ADBD01-A7E7-443A-BFBF-63D60AEFC6E5}"/>
              </a:ext>
            </a:extLst>
          </p:cNvPr>
          <p:cNvSpPr>
            <a:spLocks noChangeAspect="1"/>
          </p:cNvSpPr>
          <p:nvPr/>
        </p:nvSpPr>
        <p:spPr>
          <a:xfrm>
            <a:off x="3221372" y="1761688"/>
            <a:ext cx="5760000" cy="1260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200" dirty="0"/>
              <a:t>	</a:t>
            </a:r>
            <a:r>
              <a:rPr lang="cs-CZ" sz="3200" dirty="0">
                <a:solidFill>
                  <a:schemeClr val="tx1"/>
                </a:solidFill>
              </a:rPr>
              <a:t>A) Práce v opilosti</a:t>
            </a:r>
          </a:p>
        </p:txBody>
      </p:sp>
      <p:sp>
        <p:nvSpPr>
          <p:cNvPr id="9" name="Obdélník: se zakulacenými rohy 8">
            <a:hlinkClick r:id="rId2" action="ppaction://hlinksldjump"/>
            <a:extLst>
              <a:ext uri="{FF2B5EF4-FFF2-40B4-BE49-F238E27FC236}">
                <a16:creationId xmlns:a16="http://schemas.microsoft.com/office/drawing/2014/main" id="{1A70D1C0-BC13-4E9C-B373-F6DD4E950EE1}"/>
              </a:ext>
            </a:extLst>
          </p:cNvPr>
          <p:cNvSpPr>
            <a:spLocks noChangeAspect="1"/>
          </p:cNvSpPr>
          <p:nvPr/>
        </p:nvSpPr>
        <p:spPr>
          <a:xfrm>
            <a:off x="3210187" y="3246539"/>
            <a:ext cx="5760000" cy="1260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200" dirty="0"/>
              <a:t>	</a:t>
            </a:r>
            <a:r>
              <a:rPr lang="cs-CZ" sz="3200" dirty="0">
                <a:solidFill>
                  <a:schemeClr val="tx1"/>
                </a:solidFill>
              </a:rPr>
              <a:t>B) Pozdní příchod</a:t>
            </a:r>
          </a:p>
        </p:txBody>
      </p:sp>
      <p:sp>
        <p:nvSpPr>
          <p:cNvPr id="10" name="Obdélník: se zakulacenými rohy 9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4856FB2A-0255-4E57-B41E-AF37B59A9BFF}"/>
              </a:ext>
            </a:extLst>
          </p:cNvPr>
          <p:cNvSpPr>
            <a:spLocks noChangeAspect="1"/>
          </p:cNvSpPr>
          <p:nvPr/>
        </p:nvSpPr>
        <p:spPr>
          <a:xfrm>
            <a:off x="3210187" y="4731390"/>
            <a:ext cx="5760000" cy="1260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200" dirty="0"/>
              <a:t>	</a:t>
            </a:r>
            <a:r>
              <a:rPr lang="cs-CZ" sz="3200" dirty="0">
                <a:solidFill>
                  <a:schemeClr val="tx1"/>
                </a:solidFill>
              </a:rPr>
              <a:t>C) Odsouzení zaměstnance </a:t>
            </a:r>
          </a:p>
        </p:txBody>
      </p:sp>
    </p:spTree>
    <p:extLst>
      <p:ext uri="{BB962C8B-B14F-4D97-AF65-F5344CB8AC3E}">
        <p14:creationId xmlns:p14="http://schemas.microsoft.com/office/powerpoint/2010/main" val="21220448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Palec dolů obrys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83CCB3BB-52E5-4E95-A144-C6F7E5B39E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36000" y="391486"/>
            <a:ext cx="6120000" cy="6120000"/>
          </a:xfrm>
        </p:spPr>
      </p:pic>
    </p:spTree>
    <p:extLst>
      <p:ext uri="{BB962C8B-B14F-4D97-AF65-F5344CB8AC3E}">
        <p14:creationId xmlns:p14="http://schemas.microsoft.com/office/powerpoint/2010/main" val="6291895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5A2685-2DC3-4614-B7A5-820CF624B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/>
              <a:t>Po podepsání pracovní smlouvy vzniká?</a:t>
            </a:r>
          </a:p>
        </p:txBody>
      </p:sp>
      <p:sp>
        <p:nvSpPr>
          <p:cNvPr id="6" name="Obdélník: se zakulacenými rohy 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22ADBD01-A7E7-443A-BFBF-63D60AEFC6E5}"/>
              </a:ext>
            </a:extLst>
          </p:cNvPr>
          <p:cNvSpPr>
            <a:spLocks noChangeAspect="1"/>
          </p:cNvSpPr>
          <p:nvPr/>
        </p:nvSpPr>
        <p:spPr>
          <a:xfrm>
            <a:off x="3221372" y="1761688"/>
            <a:ext cx="5760000" cy="1260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200" dirty="0"/>
              <a:t>	</a:t>
            </a:r>
            <a:r>
              <a:rPr lang="cs-CZ" sz="3200" dirty="0">
                <a:solidFill>
                  <a:schemeClr val="tx1"/>
                </a:solidFill>
              </a:rPr>
              <a:t>A) Pracovní úraz</a:t>
            </a:r>
          </a:p>
        </p:txBody>
      </p:sp>
      <p:sp>
        <p:nvSpPr>
          <p:cNvPr id="9" name="Obdélník: se zakulacenými rohy 8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1A70D1C0-BC13-4E9C-B373-F6DD4E950EE1}"/>
              </a:ext>
            </a:extLst>
          </p:cNvPr>
          <p:cNvSpPr>
            <a:spLocks noChangeAspect="1"/>
          </p:cNvSpPr>
          <p:nvPr/>
        </p:nvSpPr>
        <p:spPr>
          <a:xfrm>
            <a:off x="3210187" y="3246539"/>
            <a:ext cx="5760000" cy="1260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200" dirty="0"/>
              <a:t>	</a:t>
            </a:r>
            <a:r>
              <a:rPr lang="cs-CZ" sz="3200" dirty="0">
                <a:solidFill>
                  <a:schemeClr val="tx1"/>
                </a:solidFill>
              </a:rPr>
              <a:t>B) Pracovní povinnost</a:t>
            </a:r>
          </a:p>
        </p:txBody>
      </p:sp>
      <p:sp>
        <p:nvSpPr>
          <p:cNvPr id="10" name="Obdélník: se zakulacenými rohy 9">
            <a:hlinkClick r:id="rId2" action="ppaction://hlinksldjump"/>
            <a:extLst>
              <a:ext uri="{FF2B5EF4-FFF2-40B4-BE49-F238E27FC236}">
                <a16:creationId xmlns:a16="http://schemas.microsoft.com/office/drawing/2014/main" id="{4856FB2A-0255-4E57-B41E-AF37B59A9BFF}"/>
              </a:ext>
            </a:extLst>
          </p:cNvPr>
          <p:cNvSpPr>
            <a:spLocks noChangeAspect="1"/>
          </p:cNvSpPr>
          <p:nvPr/>
        </p:nvSpPr>
        <p:spPr>
          <a:xfrm>
            <a:off x="3210187" y="4731390"/>
            <a:ext cx="5760000" cy="1260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200" dirty="0"/>
              <a:t>	</a:t>
            </a:r>
            <a:r>
              <a:rPr lang="cs-CZ" sz="3200" dirty="0">
                <a:solidFill>
                  <a:schemeClr val="tx1"/>
                </a:solidFill>
              </a:rPr>
              <a:t>C) Pracovní poměr</a:t>
            </a:r>
          </a:p>
        </p:txBody>
      </p:sp>
    </p:spTree>
    <p:extLst>
      <p:ext uri="{BB962C8B-B14F-4D97-AF65-F5344CB8AC3E}">
        <p14:creationId xmlns:p14="http://schemas.microsoft.com/office/powerpoint/2010/main" val="41865527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Palec dolů obrys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83CCB3BB-52E5-4E95-A144-C6F7E5B39E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36000" y="391486"/>
            <a:ext cx="6120000" cy="6120000"/>
          </a:xfrm>
        </p:spPr>
      </p:pic>
    </p:spTree>
    <p:extLst>
      <p:ext uri="{BB962C8B-B14F-4D97-AF65-F5344CB8AC3E}">
        <p14:creationId xmlns:p14="http://schemas.microsoft.com/office/powerpoint/2010/main" val="42708128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5A2685-2DC3-4614-B7A5-820CF624B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/>
              <a:t>Od kolika let může fyzická osoba chodit (legálně) na brigádu?</a:t>
            </a:r>
          </a:p>
        </p:txBody>
      </p:sp>
      <p:sp>
        <p:nvSpPr>
          <p:cNvPr id="6" name="Obdélník: se zakulacenými rohy 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22ADBD01-A7E7-443A-BFBF-63D60AEFC6E5}"/>
              </a:ext>
            </a:extLst>
          </p:cNvPr>
          <p:cNvSpPr>
            <a:spLocks noChangeAspect="1"/>
          </p:cNvSpPr>
          <p:nvPr/>
        </p:nvSpPr>
        <p:spPr>
          <a:xfrm>
            <a:off x="3216000" y="1786855"/>
            <a:ext cx="5760000" cy="1260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200" dirty="0"/>
              <a:t>	</a:t>
            </a:r>
            <a:r>
              <a:rPr lang="cs-CZ" sz="3200" dirty="0">
                <a:solidFill>
                  <a:schemeClr val="tx1"/>
                </a:solidFill>
              </a:rPr>
              <a:t>A) 14 let</a:t>
            </a:r>
          </a:p>
        </p:txBody>
      </p:sp>
      <p:sp>
        <p:nvSpPr>
          <p:cNvPr id="9" name="Obdélník: se zakulacenými rohy 8">
            <a:hlinkClick r:id="rId2" action="ppaction://hlinksldjump"/>
            <a:extLst>
              <a:ext uri="{FF2B5EF4-FFF2-40B4-BE49-F238E27FC236}">
                <a16:creationId xmlns:a16="http://schemas.microsoft.com/office/drawing/2014/main" id="{1A70D1C0-BC13-4E9C-B373-F6DD4E950EE1}"/>
              </a:ext>
            </a:extLst>
          </p:cNvPr>
          <p:cNvSpPr>
            <a:spLocks noChangeAspect="1"/>
          </p:cNvSpPr>
          <p:nvPr/>
        </p:nvSpPr>
        <p:spPr>
          <a:xfrm>
            <a:off x="3210187" y="3246539"/>
            <a:ext cx="5760000" cy="1260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200" dirty="0"/>
              <a:t>	</a:t>
            </a:r>
            <a:r>
              <a:rPr lang="cs-CZ" sz="3200" dirty="0">
                <a:solidFill>
                  <a:schemeClr val="tx1"/>
                </a:solidFill>
              </a:rPr>
              <a:t>B) 16 let</a:t>
            </a:r>
          </a:p>
        </p:txBody>
      </p:sp>
      <p:sp>
        <p:nvSpPr>
          <p:cNvPr id="10" name="Obdélník: se zakulacenými rohy 9">
            <a:hlinkClick r:id="rId3" action="ppaction://hlinksldjump"/>
            <a:extLst>
              <a:ext uri="{FF2B5EF4-FFF2-40B4-BE49-F238E27FC236}">
                <a16:creationId xmlns:a16="http://schemas.microsoft.com/office/drawing/2014/main" id="{4856FB2A-0255-4E57-B41E-AF37B59A9BFF}"/>
              </a:ext>
            </a:extLst>
          </p:cNvPr>
          <p:cNvSpPr>
            <a:spLocks noChangeAspect="1"/>
          </p:cNvSpPr>
          <p:nvPr/>
        </p:nvSpPr>
        <p:spPr>
          <a:xfrm>
            <a:off x="3210187" y="4731390"/>
            <a:ext cx="5760000" cy="1260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200" dirty="0"/>
              <a:t>	</a:t>
            </a:r>
            <a:r>
              <a:rPr lang="cs-CZ" sz="3200" dirty="0">
                <a:solidFill>
                  <a:schemeClr val="tx1"/>
                </a:solidFill>
              </a:rPr>
              <a:t>C) 15 let</a:t>
            </a:r>
          </a:p>
        </p:txBody>
      </p:sp>
    </p:spTree>
    <p:extLst>
      <p:ext uri="{BB962C8B-B14F-4D97-AF65-F5344CB8AC3E}">
        <p14:creationId xmlns:p14="http://schemas.microsoft.com/office/powerpoint/2010/main" val="12428026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Palec dolů obrys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83CCB3BB-52E5-4E95-A144-C6F7E5B39E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36000" y="391486"/>
            <a:ext cx="6120000" cy="6120000"/>
          </a:xfrm>
        </p:spPr>
      </p:pic>
    </p:spTree>
    <p:extLst>
      <p:ext uri="{BB962C8B-B14F-4D97-AF65-F5344CB8AC3E}">
        <p14:creationId xmlns:p14="http://schemas.microsoft.com/office/powerpoint/2010/main" val="12005368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5A2685-2DC3-4614-B7A5-820CF624B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/>
              <a:t>Mezi základní pracovněprávní vztahy nepatří?</a:t>
            </a:r>
          </a:p>
        </p:txBody>
      </p:sp>
      <p:sp>
        <p:nvSpPr>
          <p:cNvPr id="6" name="Obdélník: se zakulacenými rohy 5">
            <a:hlinkClick r:id="rId2" action="ppaction://hlinksldjump"/>
            <a:extLst>
              <a:ext uri="{FF2B5EF4-FFF2-40B4-BE49-F238E27FC236}">
                <a16:creationId xmlns:a16="http://schemas.microsoft.com/office/drawing/2014/main" id="{22ADBD01-A7E7-443A-BFBF-63D60AEFC6E5}"/>
              </a:ext>
            </a:extLst>
          </p:cNvPr>
          <p:cNvSpPr>
            <a:spLocks noChangeAspect="1"/>
          </p:cNvSpPr>
          <p:nvPr/>
        </p:nvSpPr>
        <p:spPr>
          <a:xfrm>
            <a:off x="3221372" y="1761688"/>
            <a:ext cx="5760000" cy="1260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200" dirty="0">
                <a:solidFill>
                  <a:schemeClr val="tx1"/>
                </a:solidFill>
              </a:rPr>
              <a:t>A) Podání si ruky</a:t>
            </a:r>
          </a:p>
        </p:txBody>
      </p:sp>
      <p:sp>
        <p:nvSpPr>
          <p:cNvPr id="9" name="Obdélník: se zakulacenými rohy 8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1A70D1C0-BC13-4E9C-B373-F6DD4E950EE1}"/>
              </a:ext>
            </a:extLst>
          </p:cNvPr>
          <p:cNvSpPr>
            <a:spLocks noChangeAspect="1"/>
          </p:cNvSpPr>
          <p:nvPr/>
        </p:nvSpPr>
        <p:spPr>
          <a:xfrm>
            <a:off x="3210187" y="3246539"/>
            <a:ext cx="5760000" cy="1260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200" dirty="0">
                <a:solidFill>
                  <a:schemeClr val="tx1"/>
                </a:solidFill>
              </a:rPr>
              <a:t>B) Pracovní poměr</a:t>
            </a:r>
          </a:p>
        </p:txBody>
      </p:sp>
      <p:sp>
        <p:nvSpPr>
          <p:cNvPr id="10" name="Obdélník: se zakulacenými rohy 9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4856FB2A-0255-4E57-B41E-AF37B59A9BFF}"/>
              </a:ext>
            </a:extLst>
          </p:cNvPr>
          <p:cNvSpPr>
            <a:spLocks noChangeAspect="1"/>
          </p:cNvSpPr>
          <p:nvPr/>
        </p:nvSpPr>
        <p:spPr>
          <a:xfrm>
            <a:off x="3210187" y="4731390"/>
            <a:ext cx="5760000" cy="1260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200" dirty="0">
                <a:solidFill>
                  <a:schemeClr val="tx1"/>
                </a:solidFill>
              </a:rPr>
              <a:t>C) Dohoda o provedení práce</a:t>
            </a:r>
          </a:p>
        </p:txBody>
      </p:sp>
    </p:spTree>
    <p:extLst>
      <p:ext uri="{BB962C8B-B14F-4D97-AF65-F5344CB8AC3E}">
        <p14:creationId xmlns:p14="http://schemas.microsoft.com/office/powerpoint/2010/main" val="19729047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Palec dolů obrys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83CCB3BB-52E5-4E95-A144-C6F7E5B39E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36000" y="391486"/>
            <a:ext cx="6120000" cy="6120000"/>
          </a:xfrm>
        </p:spPr>
      </p:pic>
    </p:spTree>
    <p:extLst>
      <p:ext uri="{BB962C8B-B14F-4D97-AF65-F5344CB8AC3E}">
        <p14:creationId xmlns:p14="http://schemas.microsoft.com/office/powerpoint/2010/main" val="812466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Symbol zvednutého palce obrys">
            <a:hlinkClick r:id="rId2" action="ppaction://hlinksldjump"/>
            <a:hlinkHover r:id="rId2" action="ppaction://hlinksldjump"/>
            <a:extLst>
              <a:ext uri="{FF2B5EF4-FFF2-40B4-BE49-F238E27FC236}">
                <a16:creationId xmlns:a16="http://schemas.microsoft.com/office/drawing/2014/main" id="{23A85396-3023-4EBD-B7AD-D3CB0190E7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36000" y="369000"/>
            <a:ext cx="6120000" cy="6120000"/>
          </a:xfrm>
        </p:spPr>
      </p:pic>
    </p:spTree>
    <p:extLst>
      <p:ext uri="{BB962C8B-B14F-4D97-AF65-F5344CB8AC3E}">
        <p14:creationId xmlns:p14="http://schemas.microsoft.com/office/powerpoint/2010/main" val="3759338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5A2685-2DC3-4614-B7A5-820CF624B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/>
              <a:t>Mezi povinné náležitosti pracovní smlouvy nepatří?</a:t>
            </a:r>
          </a:p>
        </p:txBody>
      </p:sp>
      <p:sp>
        <p:nvSpPr>
          <p:cNvPr id="6" name="Obdélník: se zakulacenými rohy 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22ADBD01-A7E7-443A-BFBF-63D60AEFC6E5}"/>
              </a:ext>
            </a:extLst>
          </p:cNvPr>
          <p:cNvSpPr>
            <a:spLocks noChangeAspect="1"/>
          </p:cNvSpPr>
          <p:nvPr/>
        </p:nvSpPr>
        <p:spPr>
          <a:xfrm>
            <a:off x="3221372" y="1761688"/>
            <a:ext cx="5760000" cy="1260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200" dirty="0"/>
              <a:t>	</a:t>
            </a:r>
            <a:r>
              <a:rPr lang="cs-CZ" sz="3200" dirty="0">
                <a:solidFill>
                  <a:schemeClr val="tx1"/>
                </a:solidFill>
              </a:rPr>
              <a:t>A) Druh práce</a:t>
            </a:r>
          </a:p>
        </p:txBody>
      </p:sp>
      <p:sp>
        <p:nvSpPr>
          <p:cNvPr id="9" name="Obdélník: se zakulacenými rohy 8">
            <a:hlinkClick r:id="rId2" action="ppaction://hlinksldjump"/>
            <a:extLst>
              <a:ext uri="{FF2B5EF4-FFF2-40B4-BE49-F238E27FC236}">
                <a16:creationId xmlns:a16="http://schemas.microsoft.com/office/drawing/2014/main" id="{1A70D1C0-BC13-4E9C-B373-F6DD4E950EE1}"/>
              </a:ext>
            </a:extLst>
          </p:cNvPr>
          <p:cNvSpPr>
            <a:spLocks noChangeAspect="1"/>
          </p:cNvSpPr>
          <p:nvPr/>
        </p:nvSpPr>
        <p:spPr>
          <a:xfrm>
            <a:off x="3210187" y="3246539"/>
            <a:ext cx="5760000" cy="1260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200" dirty="0"/>
              <a:t>	</a:t>
            </a:r>
            <a:r>
              <a:rPr lang="cs-CZ" sz="3200" dirty="0">
                <a:solidFill>
                  <a:schemeClr val="tx1"/>
                </a:solidFill>
              </a:rPr>
              <a:t>B) Věk žadatele</a:t>
            </a:r>
          </a:p>
        </p:txBody>
      </p:sp>
      <p:sp>
        <p:nvSpPr>
          <p:cNvPr id="10" name="Obdélník: se zakulacenými rohy 9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4856FB2A-0255-4E57-B41E-AF37B59A9BFF}"/>
              </a:ext>
            </a:extLst>
          </p:cNvPr>
          <p:cNvSpPr>
            <a:spLocks noChangeAspect="1"/>
          </p:cNvSpPr>
          <p:nvPr/>
        </p:nvSpPr>
        <p:spPr>
          <a:xfrm>
            <a:off x="3210187" y="4731390"/>
            <a:ext cx="5760000" cy="1260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200" dirty="0"/>
              <a:t>	</a:t>
            </a:r>
            <a:r>
              <a:rPr lang="cs-CZ" sz="3200" dirty="0">
                <a:solidFill>
                  <a:schemeClr val="tx1"/>
                </a:solidFill>
              </a:rPr>
              <a:t>C) Den nástupu do práce</a:t>
            </a:r>
          </a:p>
        </p:txBody>
      </p:sp>
    </p:spTree>
    <p:extLst>
      <p:ext uri="{BB962C8B-B14F-4D97-AF65-F5344CB8AC3E}">
        <p14:creationId xmlns:p14="http://schemas.microsoft.com/office/powerpoint/2010/main" val="38250392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Palec dolů obrys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83CCB3BB-52E5-4E95-A144-C6F7E5B39E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36000" y="391486"/>
            <a:ext cx="6120000" cy="6120000"/>
          </a:xfrm>
        </p:spPr>
      </p:pic>
    </p:spTree>
    <p:extLst>
      <p:ext uri="{BB962C8B-B14F-4D97-AF65-F5344CB8AC3E}">
        <p14:creationId xmlns:p14="http://schemas.microsoft.com/office/powerpoint/2010/main" val="19289643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5A2685-2DC3-4614-B7A5-820CF624B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/>
              <a:t>Mezi povinnosti zaměstnavatele nepatří?</a:t>
            </a:r>
          </a:p>
        </p:txBody>
      </p:sp>
      <p:sp>
        <p:nvSpPr>
          <p:cNvPr id="6" name="Obdélník: se zakulacenými rohy 5">
            <a:hlinkClick r:id="rId2" action="ppaction://hlinksldjump"/>
            <a:extLst>
              <a:ext uri="{FF2B5EF4-FFF2-40B4-BE49-F238E27FC236}">
                <a16:creationId xmlns:a16="http://schemas.microsoft.com/office/drawing/2014/main" id="{22ADBD01-A7E7-443A-BFBF-63D60AEFC6E5}"/>
              </a:ext>
            </a:extLst>
          </p:cNvPr>
          <p:cNvSpPr>
            <a:spLocks noChangeAspect="1"/>
          </p:cNvSpPr>
          <p:nvPr/>
        </p:nvSpPr>
        <p:spPr>
          <a:xfrm>
            <a:off x="3221372" y="1761688"/>
            <a:ext cx="5760000" cy="1260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200" dirty="0">
                <a:solidFill>
                  <a:schemeClr val="tx1"/>
                </a:solidFill>
              </a:rPr>
              <a:t>	A) Dávat odměny</a:t>
            </a:r>
          </a:p>
        </p:txBody>
      </p:sp>
      <p:sp>
        <p:nvSpPr>
          <p:cNvPr id="9" name="Obdélník: se zakulacenými rohy 8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1A70D1C0-BC13-4E9C-B373-F6DD4E950EE1}"/>
              </a:ext>
            </a:extLst>
          </p:cNvPr>
          <p:cNvSpPr>
            <a:spLocks noChangeAspect="1"/>
          </p:cNvSpPr>
          <p:nvPr/>
        </p:nvSpPr>
        <p:spPr>
          <a:xfrm>
            <a:off x="3210187" y="3246539"/>
            <a:ext cx="5760000" cy="1260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200" dirty="0">
                <a:solidFill>
                  <a:schemeClr val="tx1"/>
                </a:solidFill>
              </a:rPr>
              <a:t>	B) Platit mzdy </a:t>
            </a:r>
          </a:p>
        </p:txBody>
      </p:sp>
      <p:sp>
        <p:nvSpPr>
          <p:cNvPr id="10" name="Obdélník: se zakulacenými rohy 9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4856FB2A-0255-4E57-B41E-AF37B59A9BFF}"/>
              </a:ext>
            </a:extLst>
          </p:cNvPr>
          <p:cNvSpPr>
            <a:spLocks noChangeAspect="1"/>
          </p:cNvSpPr>
          <p:nvPr/>
        </p:nvSpPr>
        <p:spPr>
          <a:xfrm>
            <a:off x="3210187" y="4731390"/>
            <a:ext cx="5760000" cy="1260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200" dirty="0">
                <a:solidFill>
                  <a:schemeClr val="tx1"/>
                </a:solidFill>
              </a:rPr>
              <a:t>	C) Dodržovat BOZP </a:t>
            </a:r>
            <a:endParaRPr lang="cs-CZ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9870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Palec dolů obrys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83CCB3BB-52E5-4E95-A144-C6F7E5B39E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36000" y="391486"/>
            <a:ext cx="6120000" cy="6120000"/>
          </a:xfrm>
        </p:spPr>
      </p:pic>
    </p:spTree>
    <p:extLst>
      <p:ext uri="{BB962C8B-B14F-4D97-AF65-F5344CB8AC3E}">
        <p14:creationId xmlns:p14="http://schemas.microsoft.com/office/powerpoint/2010/main" val="38253817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5A2685-2DC3-4614-B7A5-820CF624B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/>
              <a:t>Zkratka „BOZP“ znamená?</a:t>
            </a:r>
          </a:p>
        </p:txBody>
      </p:sp>
      <p:sp>
        <p:nvSpPr>
          <p:cNvPr id="6" name="Obdélník: se zakulacenými rohy 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22ADBD01-A7E7-443A-BFBF-63D60AEFC6E5}"/>
              </a:ext>
            </a:extLst>
          </p:cNvPr>
          <p:cNvSpPr>
            <a:spLocks noChangeAspect="1"/>
          </p:cNvSpPr>
          <p:nvPr/>
        </p:nvSpPr>
        <p:spPr>
          <a:xfrm>
            <a:off x="3221372" y="1761688"/>
            <a:ext cx="5760000" cy="1260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200" dirty="0">
                <a:solidFill>
                  <a:schemeClr val="tx1"/>
                </a:solidFill>
              </a:rPr>
              <a:t>A) </a:t>
            </a:r>
            <a:r>
              <a:rPr lang="cs-CZ" sz="2400" dirty="0">
                <a:solidFill>
                  <a:schemeClr val="tx1"/>
                </a:solidFill>
              </a:rPr>
              <a:t>Bezpečnost a ochrana při práci</a:t>
            </a:r>
          </a:p>
        </p:txBody>
      </p:sp>
      <p:sp>
        <p:nvSpPr>
          <p:cNvPr id="9" name="Obdélník: se zakulacenými rohy 8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1A70D1C0-BC13-4E9C-B373-F6DD4E950EE1}"/>
              </a:ext>
            </a:extLst>
          </p:cNvPr>
          <p:cNvSpPr>
            <a:spLocks noChangeAspect="1"/>
          </p:cNvSpPr>
          <p:nvPr/>
        </p:nvSpPr>
        <p:spPr>
          <a:xfrm>
            <a:off x="3210187" y="3246539"/>
            <a:ext cx="5760000" cy="1260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200" dirty="0">
                <a:solidFill>
                  <a:schemeClr val="tx1"/>
                </a:solidFill>
              </a:rPr>
              <a:t>B) </a:t>
            </a:r>
            <a:r>
              <a:rPr lang="cs-CZ" sz="2400" dirty="0">
                <a:solidFill>
                  <a:schemeClr val="tx1"/>
                </a:solidFill>
              </a:rPr>
              <a:t>Bezpečnost a zdraví při práci</a:t>
            </a:r>
          </a:p>
        </p:txBody>
      </p:sp>
      <p:sp>
        <p:nvSpPr>
          <p:cNvPr id="10" name="Obdélník: se zakulacenými rohy 9">
            <a:hlinkClick r:id="rId2" action="ppaction://hlinksldjump"/>
            <a:extLst>
              <a:ext uri="{FF2B5EF4-FFF2-40B4-BE49-F238E27FC236}">
                <a16:creationId xmlns:a16="http://schemas.microsoft.com/office/drawing/2014/main" id="{4856FB2A-0255-4E57-B41E-AF37B59A9BFF}"/>
              </a:ext>
            </a:extLst>
          </p:cNvPr>
          <p:cNvSpPr>
            <a:spLocks noChangeAspect="1"/>
          </p:cNvSpPr>
          <p:nvPr/>
        </p:nvSpPr>
        <p:spPr>
          <a:xfrm>
            <a:off x="3210187" y="4731390"/>
            <a:ext cx="5760000" cy="1260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200" dirty="0">
                <a:solidFill>
                  <a:schemeClr val="tx1"/>
                </a:solidFill>
              </a:rPr>
              <a:t>C) </a:t>
            </a:r>
            <a:r>
              <a:rPr lang="cs-CZ" sz="2400" dirty="0">
                <a:solidFill>
                  <a:schemeClr val="tx1"/>
                </a:solidFill>
              </a:rPr>
              <a:t>Bezpečnost a ochrana zdraví při práci</a:t>
            </a:r>
          </a:p>
        </p:txBody>
      </p:sp>
    </p:spTree>
    <p:extLst>
      <p:ext uri="{BB962C8B-B14F-4D97-AF65-F5344CB8AC3E}">
        <p14:creationId xmlns:p14="http://schemas.microsoft.com/office/powerpoint/2010/main" val="40916095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Palec dolů obrys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83CCB3BB-52E5-4E95-A144-C6F7E5B39E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36000" y="391486"/>
            <a:ext cx="6120000" cy="6120000"/>
          </a:xfrm>
        </p:spPr>
      </p:pic>
    </p:spTree>
    <p:extLst>
      <p:ext uri="{BB962C8B-B14F-4D97-AF65-F5344CB8AC3E}">
        <p14:creationId xmlns:p14="http://schemas.microsoft.com/office/powerpoint/2010/main" val="39413532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5A2685-2DC3-4614-B7A5-820CF624B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/>
              <a:t>Zkratka „ČMKOS“ znamená?</a:t>
            </a:r>
          </a:p>
        </p:txBody>
      </p:sp>
      <p:sp>
        <p:nvSpPr>
          <p:cNvPr id="6" name="Obdélník: se zakulacenými rohy 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22ADBD01-A7E7-443A-BFBF-63D60AEFC6E5}"/>
              </a:ext>
            </a:extLst>
          </p:cNvPr>
          <p:cNvSpPr>
            <a:spLocks noChangeAspect="1"/>
          </p:cNvSpPr>
          <p:nvPr/>
        </p:nvSpPr>
        <p:spPr>
          <a:xfrm>
            <a:off x="3221372" y="1761688"/>
            <a:ext cx="5760000" cy="1260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200" dirty="0">
                <a:solidFill>
                  <a:schemeClr val="tx1"/>
                </a:solidFill>
              </a:rPr>
              <a:t>A) </a:t>
            </a:r>
            <a:r>
              <a:rPr lang="cs-CZ" sz="2000" dirty="0">
                <a:solidFill>
                  <a:schemeClr val="tx1"/>
                </a:solidFill>
              </a:rPr>
              <a:t>Českomoravská - Kolben - Daněk</a:t>
            </a:r>
          </a:p>
        </p:txBody>
      </p:sp>
      <p:sp>
        <p:nvSpPr>
          <p:cNvPr id="9" name="Obdélník: se zakulacenými rohy 8">
            <a:hlinkClick r:id="rId2" action="ppaction://hlinksldjump"/>
            <a:extLst>
              <a:ext uri="{FF2B5EF4-FFF2-40B4-BE49-F238E27FC236}">
                <a16:creationId xmlns:a16="http://schemas.microsoft.com/office/drawing/2014/main" id="{1A70D1C0-BC13-4E9C-B373-F6DD4E950EE1}"/>
              </a:ext>
            </a:extLst>
          </p:cNvPr>
          <p:cNvSpPr>
            <a:spLocks noChangeAspect="1"/>
          </p:cNvSpPr>
          <p:nvPr/>
        </p:nvSpPr>
        <p:spPr>
          <a:xfrm>
            <a:off x="3210187" y="3246539"/>
            <a:ext cx="5760000" cy="1260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200" dirty="0">
                <a:solidFill>
                  <a:schemeClr val="tx1"/>
                </a:solidFill>
              </a:rPr>
              <a:t>B) </a:t>
            </a:r>
            <a:r>
              <a:rPr lang="cs-CZ" sz="2000" dirty="0">
                <a:solidFill>
                  <a:schemeClr val="tx1"/>
                </a:solidFill>
              </a:rPr>
              <a:t>Českomoravská konference odborových svazů</a:t>
            </a:r>
          </a:p>
        </p:txBody>
      </p:sp>
      <p:sp>
        <p:nvSpPr>
          <p:cNvPr id="10" name="Obdélník: se zakulacenými rohy 9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4856FB2A-0255-4E57-B41E-AF37B59A9BFF}"/>
              </a:ext>
            </a:extLst>
          </p:cNvPr>
          <p:cNvSpPr>
            <a:spLocks noChangeAspect="1"/>
          </p:cNvSpPr>
          <p:nvPr/>
        </p:nvSpPr>
        <p:spPr>
          <a:xfrm>
            <a:off x="3210187" y="4731390"/>
            <a:ext cx="5760000" cy="1260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200" dirty="0">
                <a:solidFill>
                  <a:schemeClr val="tx1"/>
                </a:solidFill>
              </a:rPr>
              <a:t>C) </a:t>
            </a:r>
            <a:r>
              <a:rPr lang="cs-CZ" sz="2000" dirty="0">
                <a:solidFill>
                  <a:schemeClr val="tx1"/>
                </a:solidFill>
              </a:rPr>
              <a:t>Českomoravský odborový svaz</a:t>
            </a:r>
          </a:p>
        </p:txBody>
      </p:sp>
    </p:spTree>
    <p:extLst>
      <p:ext uri="{BB962C8B-B14F-4D97-AF65-F5344CB8AC3E}">
        <p14:creationId xmlns:p14="http://schemas.microsoft.com/office/powerpoint/2010/main" val="25734772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8">
            <a:extLst>
              <a:ext uri="{FF2B5EF4-FFF2-40B4-BE49-F238E27FC236}">
                <a16:creationId xmlns:a16="http://schemas.microsoft.com/office/drawing/2014/main" id="{32E62931-8EB4-42BB-BAAB-D8757BE66D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25A2685-2DC3-4614-B7A5-820CF624B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7461" y="728664"/>
            <a:ext cx="4984813" cy="3157080"/>
          </a:xfrm>
          <a:noFill/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z="5200" b="1" dirty="0"/>
              <a:t>STŘÍBRNÁ</a:t>
            </a:r>
            <a:r>
              <a:rPr lang="en-US" sz="5200" b="1" dirty="0"/>
              <a:t> CIHLA</a:t>
            </a:r>
          </a:p>
        </p:txBody>
      </p:sp>
      <p:pic>
        <p:nvPicPr>
          <p:cNvPr id="4" name="Obrázek 3" descr="Obsah obrázku text, letadlo&#10;&#10;Popis byl vytvořen automaticky">
            <a:hlinkClick r:id="rId2" action="ppaction://hlinksldjump"/>
            <a:extLst>
              <a:ext uri="{FF2B5EF4-FFF2-40B4-BE49-F238E27FC236}">
                <a16:creationId xmlns:a16="http://schemas.microsoft.com/office/drawing/2014/main" id="{D1CADA70-C8FB-4FFD-ACE1-82CFED26B29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35" r="6276"/>
          <a:stretch/>
        </p:blipFill>
        <p:spPr>
          <a:xfrm>
            <a:off x="1" y="10"/>
            <a:ext cx="6005512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43799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Palec dolů obrys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83CCB3BB-52E5-4E95-A144-C6F7E5B39E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36000" y="391486"/>
            <a:ext cx="6120000" cy="6120000"/>
          </a:xfrm>
        </p:spPr>
      </p:pic>
    </p:spTree>
    <p:extLst>
      <p:ext uri="{BB962C8B-B14F-4D97-AF65-F5344CB8AC3E}">
        <p14:creationId xmlns:p14="http://schemas.microsoft.com/office/powerpoint/2010/main" val="261535884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5A2685-2DC3-4614-B7A5-820CF624B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/>
              <a:t>Od kolika let se může fyzická osoba stát zaměstnancem?</a:t>
            </a:r>
          </a:p>
        </p:txBody>
      </p:sp>
      <p:sp>
        <p:nvSpPr>
          <p:cNvPr id="6" name="Obdélník: se zakulacenými rohy 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22ADBD01-A7E7-443A-BFBF-63D60AEFC6E5}"/>
              </a:ext>
            </a:extLst>
          </p:cNvPr>
          <p:cNvSpPr>
            <a:spLocks noChangeAspect="1"/>
          </p:cNvSpPr>
          <p:nvPr/>
        </p:nvSpPr>
        <p:spPr>
          <a:xfrm>
            <a:off x="3221372" y="1761688"/>
            <a:ext cx="5760000" cy="1260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200" dirty="0"/>
              <a:t>	</a:t>
            </a:r>
            <a:r>
              <a:rPr lang="cs-CZ" sz="3200" dirty="0">
                <a:solidFill>
                  <a:schemeClr val="tx1"/>
                </a:solidFill>
              </a:rPr>
              <a:t>A) 18 let</a:t>
            </a:r>
          </a:p>
        </p:txBody>
      </p:sp>
      <p:sp>
        <p:nvSpPr>
          <p:cNvPr id="9" name="Obdélník: se zakulacenými rohy 8">
            <a:hlinkClick r:id="rId2" action="ppaction://hlinksldjump"/>
            <a:extLst>
              <a:ext uri="{FF2B5EF4-FFF2-40B4-BE49-F238E27FC236}">
                <a16:creationId xmlns:a16="http://schemas.microsoft.com/office/drawing/2014/main" id="{1A70D1C0-BC13-4E9C-B373-F6DD4E950EE1}"/>
              </a:ext>
            </a:extLst>
          </p:cNvPr>
          <p:cNvSpPr>
            <a:spLocks noChangeAspect="1"/>
          </p:cNvSpPr>
          <p:nvPr/>
        </p:nvSpPr>
        <p:spPr>
          <a:xfrm>
            <a:off x="3210187" y="3246539"/>
            <a:ext cx="5760000" cy="1260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200" dirty="0"/>
              <a:t>	</a:t>
            </a:r>
            <a:r>
              <a:rPr lang="cs-CZ" sz="3200" dirty="0">
                <a:solidFill>
                  <a:schemeClr val="tx1"/>
                </a:solidFill>
              </a:rPr>
              <a:t>B) 15 let</a:t>
            </a:r>
          </a:p>
        </p:txBody>
      </p:sp>
      <p:sp>
        <p:nvSpPr>
          <p:cNvPr id="10" name="Obdélník: se zakulacenými rohy 9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4856FB2A-0255-4E57-B41E-AF37B59A9BFF}"/>
              </a:ext>
            </a:extLst>
          </p:cNvPr>
          <p:cNvSpPr>
            <a:spLocks noChangeAspect="1"/>
          </p:cNvSpPr>
          <p:nvPr/>
        </p:nvSpPr>
        <p:spPr>
          <a:xfrm>
            <a:off x="3210187" y="4731390"/>
            <a:ext cx="5760000" cy="1260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200" dirty="0"/>
              <a:t>	</a:t>
            </a:r>
            <a:r>
              <a:rPr lang="cs-CZ" sz="3200" dirty="0">
                <a:solidFill>
                  <a:schemeClr val="tx1"/>
                </a:solidFill>
              </a:rPr>
              <a:t>C) 16 let</a:t>
            </a:r>
          </a:p>
        </p:txBody>
      </p:sp>
    </p:spTree>
    <p:extLst>
      <p:ext uri="{BB962C8B-B14F-4D97-AF65-F5344CB8AC3E}">
        <p14:creationId xmlns:p14="http://schemas.microsoft.com/office/powerpoint/2010/main" val="868510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Palec dolů obrys">
            <a:hlinkClick r:id="rId2" action="ppaction://hlinksldjump"/>
            <a:extLst>
              <a:ext uri="{FF2B5EF4-FFF2-40B4-BE49-F238E27FC236}">
                <a16:creationId xmlns:a16="http://schemas.microsoft.com/office/drawing/2014/main" id="{83CCB3BB-52E5-4E95-A144-C6F7E5B39E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36000" y="391486"/>
            <a:ext cx="6120000" cy="6120000"/>
          </a:xfrm>
        </p:spPr>
      </p:pic>
    </p:spTree>
    <p:extLst>
      <p:ext uri="{BB962C8B-B14F-4D97-AF65-F5344CB8AC3E}">
        <p14:creationId xmlns:p14="http://schemas.microsoft.com/office/powerpoint/2010/main" val="109433706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Palec dolů obrys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83CCB3BB-52E5-4E95-A144-C6F7E5B39E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36000" y="391486"/>
            <a:ext cx="6120000" cy="6120000"/>
          </a:xfrm>
        </p:spPr>
      </p:pic>
    </p:spTree>
    <p:extLst>
      <p:ext uri="{BB962C8B-B14F-4D97-AF65-F5344CB8AC3E}">
        <p14:creationId xmlns:p14="http://schemas.microsoft.com/office/powerpoint/2010/main" val="34927114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5A2685-2DC3-4614-B7A5-820CF624B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/>
              <a:t>Pracovní poměr vzniká na základě?</a:t>
            </a:r>
          </a:p>
        </p:txBody>
      </p:sp>
      <p:sp>
        <p:nvSpPr>
          <p:cNvPr id="6" name="Obdélník: se zakulacenými rohy 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22ADBD01-A7E7-443A-BFBF-63D60AEFC6E5}"/>
              </a:ext>
            </a:extLst>
          </p:cNvPr>
          <p:cNvSpPr>
            <a:spLocks noChangeAspect="1"/>
          </p:cNvSpPr>
          <p:nvPr/>
        </p:nvSpPr>
        <p:spPr>
          <a:xfrm>
            <a:off x="3210187" y="1761688"/>
            <a:ext cx="5760000" cy="1260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200" dirty="0">
                <a:solidFill>
                  <a:schemeClr val="tx1"/>
                </a:solidFill>
              </a:rPr>
              <a:t>A) Zápisu do OR </a:t>
            </a:r>
            <a:r>
              <a:rPr lang="cs-CZ" dirty="0">
                <a:solidFill>
                  <a:schemeClr val="tx1"/>
                </a:solidFill>
              </a:rPr>
              <a:t>(Obchodního rejstříku)</a:t>
            </a:r>
          </a:p>
        </p:txBody>
      </p:sp>
      <p:sp>
        <p:nvSpPr>
          <p:cNvPr id="9" name="Obdélník: se zakulacenými rohy 8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1A70D1C0-BC13-4E9C-B373-F6DD4E950EE1}"/>
              </a:ext>
            </a:extLst>
          </p:cNvPr>
          <p:cNvSpPr>
            <a:spLocks noChangeAspect="1"/>
          </p:cNvSpPr>
          <p:nvPr/>
        </p:nvSpPr>
        <p:spPr>
          <a:xfrm>
            <a:off x="3210187" y="3246539"/>
            <a:ext cx="5760000" cy="1260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200" dirty="0">
                <a:solidFill>
                  <a:schemeClr val="tx1"/>
                </a:solidFill>
              </a:rPr>
              <a:t>B) Lustrační listiny</a:t>
            </a:r>
          </a:p>
        </p:txBody>
      </p:sp>
      <p:sp>
        <p:nvSpPr>
          <p:cNvPr id="10" name="Obdélník: se zakulacenými rohy 9">
            <a:hlinkClick r:id="rId2" action="ppaction://hlinksldjump"/>
            <a:extLst>
              <a:ext uri="{FF2B5EF4-FFF2-40B4-BE49-F238E27FC236}">
                <a16:creationId xmlns:a16="http://schemas.microsoft.com/office/drawing/2014/main" id="{4856FB2A-0255-4E57-B41E-AF37B59A9BFF}"/>
              </a:ext>
            </a:extLst>
          </p:cNvPr>
          <p:cNvSpPr>
            <a:spLocks noChangeAspect="1"/>
          </p:cNvSpPr>
          <p:nvPr/>
        </p:nvSpPr>
        <p:spPr>
          <a:xfrm>
            <a:off x="3210187" y="4731390"/>
            <a:ext cx="5760000" cy="1260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200" dirty="0">
                <a:solidFill>
                  <a:schemeClr val="tx1"/>
                </a:solidFill>
              </a:rPr>
              <a:t>C) Jmenovací listiny</a:t>
            </a:r>
          </a:p>
        </p:txBody>
      </p:sp>
    </p:spTree>
    <p:extLst>
      <p:ext uri="{BB962C8B-B14F-4D97-AF65-F5344CB8AC3E}">
        <p14:creationId xmlns:p14="http://schemas.microsoft.com/office/powerpoint/2010/main" val="318961733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Palec dolů obrys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83CCB3BB-52E5-4E95-A144-C6F7E5B39E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36000" y="391486"/>
            <a:ext cx="6120000" cy="6120000"/>
          </a:xfrm>
        </p:spPr>
      </p:pic>
    </p:spTree>
    <p:extLst>
      <p:ext uri="{BB962C8B-B14F-4D97-AF65-F5344CB8AC3E}">
        <p14:creationId xmlns:p14="http://schemas.microsoft.com/office/powerpoint/2010/main" val="49768564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5A2685-2DC3-4614-B7A5-820CF624B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/>
              <a:t>Po skončení pracovního poměru nemusí zaměstnavatel  zaměstnanci  vydat?</a:t>
            </a:r>
          </a:p>
        </p:txBody>
      </p:sp>
      <p:sp>
        <p:nvSpPr>
          <p:cNvPr id="6" name="Obdélník: se zakulacenými rohy 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22ADBD01-A7E7-443A-BFBF-63D60AEFC6E5}"/>
              </a:ext>
            </a:extLst>
          </p:cNvPr>
          <p:cNvSpPr>
            <a:spLocks noChangeAspect="1"/>
          </p:cNvSpPr>
          <p:nvPr/>
        </p:nvSpPr>
        <p:spPr>
          <a:xfrm>
            <a:off x="3221372" y="1761688"/>
            <a:ext cx="5760000" cy="1260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200" dirty="0">
                <a:solidFill>
                  <a:schemeClr val="tx1"/>
                </a:solidFill>
              </a:rPr>
              <a:t>A) Potvrzení o zaměstnaní</a:t>
            </a:r>
          </a:p>
        </p:txBody>
      </p:sp>
      <p:sp>
        <p:nvSpPr>
          <p:cNvPr id="9" name="Obdélník: se zakulacenými rohy 8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1A70D1C0-BC13-4E9C-B373-F6DD4E950EE1}"/>
              </a:ext>
            </a:extLst>
          </p:cNvPr>
          <p:cNvSpPr>
            <a:spLocks noChangeAspect="1"/>
          </p:cNvSpPr>
          <p:nvPr/>
        </p:nvSpPr>
        <p:spPr>
          <a:xfrm>
            <a:off x="3210187" y="3246539"/>
            <a:ext cx="5760000" cy="1260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200" dirty="0">
                <a:solidFill>
                  <a:schemeClr val="tx1"/>
                </a:solidFill>
              </a:rPr>
              <a:t>B) Posudek o pracovní činnosti</a:t>
            </a:r>
          </a:p>
        </p:txBody>
      </p:sp>
      <p:sp>
        <p:nvSpPr>
          <p:cNvPr id="10" name="Obdélník: se zakulacenými rohy 9">
            <a:hlinkClick r:id="rId2" action="ppaction://hlinksldjump"/>
            <a:extLst>
              <a:ext uri="{FF2B5EF4-FFF2-40B4-BE49-F238E27FC236}">
                <a16:creationId xmlns:a16="http://schemas.microsoft.com/office/drawing/2014/main" id="{4856FB2A-0255-4E57-B41E-AF37B59A9BFF}"/>
              </a:ext>
            </a:extLst>
          </p:cNvPr>
          <p:cNvSpPr>
            <a:spLocks noChangeAspect="1"/>
          </p:cNvSpPr>
          <p:nvPr/>
        </p:nvSpPr>
        <p:spPr>
          <a:xfrm>
            <a:off x="3210187" y="4731390"/>
            <a:ext cx="5760000" cy="1260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200" dirty="0">
                <a:solidFill>
                  <a:schemeClr val="tx1"/>
                </a:solidFill>
              </a:rPr>
              <a:t>C) Posudek o bezúhonnosti </a:t>
            </a:r>
          </a:p>
        </p:txBody>
      </p:sp>
    </p:spTree>
    <p:extLst>
      <p:ext uri="{BB962C8B-B14F-4D97-AF65-F5344CB8AC3E}">
        <p14:creationId xmlns:p14="http://schemas.microsoft.com/office/powerpoint/2010/main" val="209620702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Palec dolů obrys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83CCB3BB-52E5-4E95-A144-C6F7E5B39E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36000" y="391486"/>
            <a:ext cx="6120000" cy="6120000"/>
          </a:xfrm>
        </p:spPr>
      </p:pic>
    </p:spTree>
    <p:extLst>
      <p:ext uri="{BB962C8B-B14F-4D97-AF65-F5344CB8AC3E}">
        <p14:creationId xmlns:p14="http://schemas.microsoft.com/office/powerpoint/2010/main" val="295449061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5A2685-2DC3-4614-B7A5-820CF624B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/>
              <a:t>Jmenováním vzniká pracovní poměr pouze u?</a:t>
            </a:r>
          </a:p>
        </p:txBody>
      </p:sp>
      <p:sp>
        <p:nvSpPr>
          <p:cNvPr id="6" name="Obdélník: se zakulacenými rohy 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22ADBD01-A7E7-443A-BFBF-63D60AEFC6E5}"/>
              </a:ext>
            </a:extLst>
          </p:cNvPr>
          <p:cNvSpPr>
            <a:spLocks noChangeAspect="1"/>
          </p:cNvSpPr>
          <p:nvPr/>
        </p:nvSpPr>
        <p:spPr>
          <a:xfrm>
            <a:off x="3221372" y="1761688"/>
            <a:ext cx="5760000" cy="1260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200" dirty="0"/>
              <a:t>	</a:t>
            </a:r>
            <a:r>
              <a:rPr lang="cs-CZ" sz="3200" dirty="0">
                <a:solidFill>
                  <a:schemeClr val="tx1"/>
                </a:solidFill>
              </a:rPr>
              <a:t>A) Prezidenta</a:t>
            </a:r>
          </a:p>
        </p:txBody>
      </p:sp>
      <p:sp>
        <p:nvSpPr>
          <p:cNvPr id="9" name="Obdélník: se zakulacenými rohy 8">
            <a:hlinkClick r:id="rId2" action="ppaction://hlinksldjump"/>
            <a:extLst>
              <a:ext uri="{FF2B5EF4-FFF2-40B4-BE49-F238E27FC236}">
                <a16:creationId xmlns:a16="http://schemas.microsoft.com/office/drawing/2014/main" id="{1A70D1C0-BC13-4E9C-B373-F6DD4E950EE1}"/>
              </a:ext>
            </a:extLst>
          </p:cNvPr>
          <p:cNvSpPr>
            <a:spLocks noChangeAspect="1"/>
          </p:cNvSpPr>
          <p:nvPr/>
        </p:nvSpPr>
        <p:spPr>
          <a:xfrm>
            <a:off x="3210187" y="3246539"/>
            <a:ext cx="5760000" cy="1260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200" dirty="0"/>
              <a:t>	</a:t>
            </a:r>
            <a:r>
              <a:rPr lang="cs-CZ" sz="3200" dirty="0">
                <a:solidFill>
                  <a:schemeClr val="tx1"/>
                </a:solidFill>
              </a:rPr>
              <a:t>B) Ministra</a:t>
            </a:r>
          </a:p>
        </p:txBody>
      </p:sp>
      <p:sp>
        <p:nvSpPr>
          <p:cNvPr id="10" name="Obdélník: se zakulacenými rohy 9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4856FB2A-0255-4E57-B41E-AF37B59A9BFF}"/>
              </a:ext>
            </a:extLst>
          </p:cNvPr>
          <p:cNvSpPr>
            <a:spLocks noChangeAspect="1"/>
          </p:cNvSpPr>
          <p:nvPr/>
        </p:nvSpPr>
        <p:spPr>
          <a:xfrm>
            <a:off x="3210187" y="4731390"/>
            <a:ext cx="5760000" cy="1260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200" dirty="0"/>
              <a:t>	</a:t>
            </a:r>
            <a:r>
              <a:rPr lang="cs-CZ" sz="3200" dirty="0">
                <a:solidFill>
                  <a:schemeClr val="tx1"/>
                </a:solidFill>
              </a:rPr>
              <a:t>C) Senátora</a:t>
            </a:r>
          </a:p>
        </p:txBody>
      </p:sp>
    </p:spTree>
    <p:extLst>
      <p:ext uri="{BB962C8B-B14F-4D97-AF65-F5344CB8AC3E}">
        <p14:creationId xmlns:p14="http://schemas.microsoft.com/office/powerpoint/2010/main" val="276292631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Palec dolů obrys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83CCB3BB-52E5-4E95-A144-C6F7E5B39E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36000" y="391486"/>
            <a:ext cx="6120000" cy="6120000"/>
          </a:xfrm>
        </p:spPr>
      </p:pic>
    </p:spTree>
    <p:extLst>
      <p:ext uri="{BB962C8B-B14F-4D97-AF65-F5344CB8AC3E}">
        <p14:creationId xmlns:p14="http://schemas.microsoft.com/office/powerpoint/2010/main" val="275316814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5A2685-2DC3-4614-B7A5-820CF624B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/>
              <a:t>K pracovnímu pohovoru chodíme?</a:t>
            </a:r>
          </a:p>
        </p:txBody>
      </p:sp>
      <p:sp>
        <p:nvSpPr>
          <p:cNvPr id="6" name="Obdélník: se zakulacenými rohy 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22ADBD01-A7E7-443A-BFBF-63D60AEFC6E5}"/>
              </a:ext>
            </a:extLst>
          </p:cNvPr>
          <p:cNvSpPr>
            <a:spLocks noChangeAspect="1"/>
          </p:cNvSpPr>
          <p:nvPr/>
        </p:nvSpPr>
        <p:spPr>
          <a:xfrm>
            <a:off x="3221372" y="1761688"/>
            <a:ext cx="5760000" cy="1260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200" dirty="0"/>
              <a:t>	</a:t>
            </a:r>
            <a:r>
              <a:rPr lang="cs-CZ" sz="3200" dirty="0">
                <a:solidFill>
                  <a:schemeClr val="tx1"/>
                </a:solidFill>
              </a:rPr>
              <a:t>A) S obálkou plnou peněz</a:t>
            </a:r>
          </a:p>
        </p:txBody>
      </p:sp>
      <p:sp>
        <p:nvSpPr>
          <p:cNvPr id="9" name="Obdélník: se zakulacenými rohy 8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1A70D1C0-BC13-4E9C-B373-F6DD4E950EE1}"/>
              </a:ext>
            </a:extLst>
          </p:cNvPr>
          <p:cNvSpPr>
            <a:spLocks noChangeAspect="1"/>
          </p:cNvSpPr>
          <p:nvPr/>
        </p:nvSpPr>
        <p:spPr>
          <a:xfrm>
            <a:off x="3210187" y="3246539"/>
            <a:ext cx="5760000" cy="1260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200" dirty="0"/>
              <a:t>	</a:t>
            </a:r>
            <a:r>
              <a:rPr lang="cs-CZ" sz="3200" dirty="0">
                <a:solidFill>
                  <a:schemeClr val="tx1"/>
                </a:solidFill>
              </a:rPr>
              <a:t>B) Špinavý</a:t>
            </a:r>
          </a:p>
        </p:txBody>
      </p:sp>
      <p:sp>
        <p:nvSpPr>
          <p:cNvPr id="10" name="Obdélník: se zakulacenými rohy 9">
            <a:hlinkClick r:id="rId2" action="ppaction://hlinksldjump"/>
            <a:extLst>
              <a:ext uri="{FF2B5EF4-FFF2-40B4-BE49-F238E27FC236}">
                <a16:creationId xmlns:a16="http://schemas.microsoft.com/office/drawing/2014/main" id="{4856FB2A-0255-4E57-B41E-AF37B59A9BFF}"/>
              </a:ext>
            </a:extLst>
          </p:cNvPr>
          <p:cNvSpPr>
            <a:spLocks noChangeAspect="1"/>
          </p:cNvSpPr>
          <p:nvPr/>
        </p:nvSpPr>
        <p:spPr>
          <a:xfrm>
            <a:off x="3210187" y="4731390"/>
            <a:ext cx="5760000" cy="1260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200" dirty="0"/>
              <a:t>	</a:t>
            </a:r>
            <a:r>
              <a:rPr lang="cs-CZ" sz="3200" dirty="0">
                <a:solidFill>
                  <a:schemeClr val="tx1"/>
                </a:solidFill>
              </a:rPr>
              <a:t>C) Slušně oblečený</a:t>
            </a:r>
          </a:p>
        </p:txBody>
      </p:sp>
    </p:spTree>
    <p:extLst>
      <p:ext uri="{BB962C8B-B14F-4D97-AF65-F5344CB8AC3E}">
        <p14:creationId xmlns:p14="http://schemas.microsoft.com/office/powerpoint/2010/main" val="378015310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Palec dolů obrys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83CCB3BB-52E5-4E95-A144-C6F7E5B39E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36000" y="391486"/>
            <a:ext cx="6120000" cy="6120000"/>
          </a:xfrm>
        </p:spPr>
      </p:pic>
    </p:spTree>
    <p:extLst>
      <p:ext uri="{BB962C8B-B14F-4D97-AF65-F5344CB8AC3E}">
        <p14:creationId xmlns:p14="http://schemas.microsoft.com/office/powerpoint/2010/main" val="383810575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5A2685-2DC3-4614-B7A5-820CF624B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/>
              <a:t>Každý zájemce o práci před osobním pohovorem většinou posílá?</a:t>
            </a:r>
          </a:p>
        </p:txBody>
      </p:sp>
      <p:sp>
        <p:nvSpPr>
          <p:cNvPr id="6" name="Obdélník: se zakulacenými rohy 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22ADBD01-A7E7-443A-BFBF-63D60AEFC6E5}"/>
              </a:ext>
            </a:extLst>
          </p:cNvPr>
          <p:cNvSpPr>
            <a:spLocks noChangeAspect="1"/>
          </p:cNvSpPr>
          <p:nvPr/>
        </p:nvSpPr>
        <p:spPr>
          <a:xfrm>
            <a:off x="3216000" y="1786855"/>
            <a:ext cx="5760000" cy="1260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200" dirty="0"/>
              <a:t>	</a:t>
            </a:r>
            <a:r>
              <a:rPr lang="cs-CZ" sz="3200" dirty="0">
                <a:solidFill>
                  <a:schemeClr val="tx1"/>
                </a:solidFill>
              </a:rPr>
              <a:t>A) Esej</a:t>
            </a:r>
          </a:p>
        </p:txBody>
      </p:sp>
      <p:sp>
        <p:nvSpPr>
          <p:cNvPr id="9" name="Obdélník: se zakulacenými rohy 8">
            <a:hlinkClick r:id="rId2" action="ppaction://hlinksldjump"/>
            <a:extLst>
              <a:ext uri="{FF2B5EF4-FFF2-40B4-BE49-F238E27FC236}">
                <a16:creationId xmlns:a16="http://schemas.microsoft.com/office/drawing/2014/main" id="{1A70D1C0-BC13-4E9C-B373-F6DD4E950EE1}"/>
              </a:ext>
            </a:extLst>
          </p:cNvPr>
          <p:cNvSpPr>
            <a:spLocks noChangeAspect="1"/>
          </p:cNvSpPr>
          <p:nvPr/>
        </p:nvSpPr>
        <p:spPr>
          <a:xfrm>
            <a:off x="3210187" y="3246539"/>
            <a:ext cx="5760000" cy="1260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200" dirty="0"/>
              <a:t>	</a:t>
            </a:r>
            <a:r>
              <a:rPr lang="cs-CZ" sz="3200" dirty="0">
                <a:solidFill>
                  <a:schemeClr val="tx1"/>
                </a:solidFill>
              </a:rPr>
              <a:t>B) Úplatek</a:t>
            </a:r>
          </a:p>
        </p:txBody>
      </p:sp>
      <p:sp>
        <p:nvSpPr>
          <p:cNvPr id="10" name="Obdélník: se zakulacenými rohy 9">
            <a:hlinkClick r:id="rId3" action="ppaction://hlinksldjump"/>
            <a:extLst>
              <a:ext uri="{FF2B5EF4-FFF2-40B4-BE49-F238E27FC236}">
                <a16:creationId xmlns:a16="http://schemas.microsoft.com/office/drawing/2014/main" id="{4856FB2A-0255-4E57-B41E-AF37B59A9BFF}"/>
              </a:ext>
            </a:extLst>
          </p:cNvPr>
          <p:cNvSpPr>
            <a:spLocks noChangeAspect="1"/>
          </p:cNvSpPr>
          <p:nvPr/>
        </p:nvSpPr>
        <p:spPr>
          <a:xfrm>
            <a:off x="3210187" y="4731390"/>
            <a:ext cx="5760000" cy="1260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200" dirty="0"/>
              <a:t>	</a:t>
            </a:r>
            <a:r>
              <a:rPr lang="cs-CZ" sz="3200" dirty="0">
                <a:solidFill>
                  <a:schemeClr val="tx1"/>
                </a:solidFill>
              </a:rPr>
              <a:t>C) Životopis</a:t>
            </a:r>
          </a:p>
        </p:txBody>
      </p:sp>
    </p:spTree>
    <p:extLst>
      <p:ext uri="{BB962C8B-B14F-4D97-AF65-F5344CB8AC3E}">
        <p14:creationId xmlns:p14="http://schemas.microsoft.com/office/powerpoint/2010/main" val="595630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5A2685-2DC3-4614-B7A5-820CF624B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/>
              <a:t>Základním pramenem pracovního práva je?</a:t>
            </a:r>
          </a:p>
        </p:txBody>
      </p:sp>
      <p:sp>
        <p:nvSpPr>
          <p:cNvPr id="6" name="Obdélník: se zakulacenými rohy 5">
            <a:hlinkClick r:id="rId2" action="ppaction://hlinksldjump"/>
            <a:extLst>
              <a:ext uri="{FF2B5EF4-FFF2-40B4-BE49-F238E27FC236}">
                <a16:creationId xmlns:a16="http://schemas.microsoft.com/office/drawing/2014/main" id="{22ADBD01-A7E7-443A-BFBF-63D60AEFC6E5}"/>
              </a:ext>
            </a:extLst>
          </p:cNvPr>
          <p:cNvSpPr>
            <a:spLocks noChangeAspect="1"/>
          </p:cNvSpPr>
          <p:nvPr/>
        </p:nvSpPr>
        <p:spPr>
          <a:xfrm>
            <a:off x="3221372" y="1761688"/>
            <a:ext cx="5760000" cy="1260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200" dirty="0"/>
              <a:t>	</a:t>
            </a:r>
            <a:r>
              <a:rPr lang="cs-CZ" sz="3200" dirty="0">
                <a:solidFill>
                  <a:schemeClr val="tx1"/>
                </a:solidFill>
              </a:rPr>
              <a:t>A) Zákoník práce</a:t>
            </a:r>
          </a:p>
        </p:txBody>
      </p:sp>
      <p:sp>
        <p:nvSpPr>
          <p:cNvPr id="9" name="Obdélník: se zakulacenými rohy 8">
            <a:hlinkClick r:id="rId3" action="ppaction://hlinksldjump"/>
            <a:extLst>
              <a:ext uri="{FF2B5EF4-FFF2-40B4-BE49-F238E27FC236}">
                <a16:creationId xmlns:a16="http://schemas.microsoft.com/office/drawing/2014/main" id="{1A70D1C0-BC13-4E9C-B373-F6DD4E950EE1}"/>
              </a:ext>
            </a:extLst>
          </p:cNvPr>
          <p:cNvSpPr>
            <a:spLocks noChangeAspect="1"/>
          </p:cNvSpPr>
          <p:nvPr/>
        </p:nvSpPr>
        <p:spPr>
          <a:xfrm>
            <a:off x="3210187" y="3246539"/>
            <a:ext cx="5760000" cy="1260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200" dirty="0"/>
              <a:t>	</a:t>
            </a:r>
            <a:r>
              <a:rPr lang="cs-CZ" sz="3200" dirty="0">
                <a:solidFill>
                  <a:schemeClr val="tx1"/>
                </a:solidFill>
              </a:rPr>
              <a:t>B) Občanský zákoník</a:t>
            </a:r>
          </a:p>
        </p:txBody>
      </p:sp>
      <p:sp>
        <p:nvSpPr>
          <p:cNvPr id="10" name="Obdélník: se zakulacenými rohy 9">
            <a:hlinkClick r:id="rId3" action="ppaction://hlinksldjump"/>
            <a:extLst>
              <a:ext uri="{FF2B5EF4-FFF2-40B4-BE49-F238E27FC236}">
                <a16:creationId xmlns:a16="http://schemas.microsoft.com/office/drawing/2014/main" id="{4856FB2A-0255-4E57-B41E-AF37B59A9BFF}"/>
              </a:ext>
            </a:extLst>
          </p:cNvPr>
          <p:cNvSpPr>
            <a:spLocks noChangeAspect="1"/>
          </p:cNvSpPr>
          <p:nvPr/>
        </p:nvSpPr>
        <p:spPr>
          <a:xfrm>
            <a:off x="3210187" y="4731390"/>
            <a:ext cx="5760000" cy="1260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200" dirty="0"/>
              <a:t>	</a:t>
            </a:r>
            <a:r>
              <a:rPr lang="cs-CZ" sz="3200" dirty="0">
                <a:solidFill>
                  <a:schemeClr val="tx1"/>
                </a:solidFill>
              </a:rPr>
              <a:t>C) Trestní zákoník</a:t>
            </a:r>
          </a:p>
        </p:txBody>
      </p:sp>
    </p:spTree>
    <p:extLst>
      <p:ext uri="{BB962C8B-B14F-4D97-AF65-F5344CB8AC3E}">
        <p14:creationId xmlns:p14="http://schemas.microsoft.com/office/powerpoint/2010/main" val="19996639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Palec dolů obrys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83CCB3BB-52E5-4E95-A144-C6F7E5B39E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36000" y="391486"/>
            <a:ext cx="6120000" cy="6120000"/>
          </a:xfrm>
        </p:spPr>
      </p:pic>
    </p:spTree>
    <p:extLst>
      <p:ext uri="{BB962C8B-B14F-4D97-AF65-F5344CB8AC3E}">
        <p14:creationId xmlns:p14="http://schemas.microsoft.com/office/powerpoint/2010/main" val="421025963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5A2685-2DC3-4614-B7A5-820CF624B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/>
              <a:t>Mezi prameny pracovního práva nepatří?</a:t>
            </a:r>
          </a:p>
        </p:txBody>
      </p:sp>
      <p:sp>
        <p:nvSpPr>
          <p:cNvPr id="6" name="Obdélník: se zakulacenými rohy 5">
            <a:hlinkClick r:id="rId2" action="ppaction://hlinksldjump"/>
            <a:extLst>
              <a:ext uri="{FF2B5EF4-FFF2-40B4-BE49-F238E27FC236}">
                <a16:creationId xmlns:a16="http://schemas.microsoft.com/office/drawing/2014/main" id="{22ADBD01-A7E7-443A-BFBF-63D60AEFC6E5}"/>
              </a:ext>
            </a:extLst>
          </p:cNvPr>
          <p:cNvSpPr>
            <a:spLocks noChangeAspect="1"/>
          </p:cNvSpPr>
          <p:nvPr/>
        </p:nvSpPr>
        <p:spPr>
          <a:xfrm>
            <a:off x="3221372" y="1761688"/>
            <a:ext cx="5760000" cy="1260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200" dirty="0"/>
              <a:t>	</a:t>
            </a:r>
            <a:r>
              <a:rPr lang="cs-CZ" sz="3200" dirty="0">
                <a:solidFill>
                  <a:schemeClr val="tx1"/>
                </a:solidFill>
              </a:rPr>
              <a:t>A) Rodinné právo</a:t>
            </a:r>
          </a:p>
        </p:txBody>
      </p:sp>
      <p:sp>
        <p:nvSpPr>
          <p:cNvPr id="9" name="Obdélník: se zakulacenými rohy 8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1A70D1C0-BC13-4E9C-B373-F6DD4E950EE1}"/>
              </a:ext>
            </a:extLst>
          </p:cNvPr>
          <p:cNvSpPr>
            <a:spLocks noChangeAspect="1"/>
          </p:cNvSpPr>
          <p:nvPr/>
        </p:nvSpPr>
        <p:spPr>
          <a:xfrm>
            <a:off x="3210187" y="3246539"/>
            <a:ext cx="5760000" cy="1260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200" dirty="0"/>
              <a:t>	</a:t>
            </a:r>
            <a:r>
              <a:rPr lang="cs-CZ" sz="3200" dirty="0">
                <a:solidFill>
                  <a:schemeClr val="tx1"/>
                </a:solidFill>
              </a:rPr>
              <a:t>B) Ústava České republiky </a:t>
            </a:r>
          </a:p>
        </p:txBody>
      </p:sp>
      <p:sp>
        <p:nvSpPr>
          <p:cNvPr id="10" name="Obdélník: se zakulacenými rohy 9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4856FB2A-0255-4E57-B41E-AF37B59A9BFF}"/>
              </a:ext>
            </a:extLst>
          </p:cNvPr>
          <p:cNvSpPr>
            <a:spLocks noChangeAspect="1"/>
          </p:cNvSpPr>
          <p:nvPr/>
        </p:nvSpPr>
        <p:spPr>
          <a:xfrm>
            <a:off x="3210187" y="4731390"/>
            <a:ext cx="5760000" cy="1260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200" dirty="0"/>
              <a:t>	</a:t>
            </a:r>
            <a:r>
              <a:rPr lang="cs-CZ" sz="3200" dirty="0">
                <a:solidFill>
                  <a:schemeClr val="tx1"/>
                </a:solidFill>
              </a:rPr>
              <a:t>C) Občanský zákoník</a:t>
            </a:r>
          </a:p>
        </p:txBody>
      </p:sp>
    </p:spTree>
    <p:extLst>
      <p:ext uri="{BB962C8B-B14F-4D97-AF65-F5344CB8AC3E}">
        <p14:creationId xmlns:p14="http://schemas.microsoft.com/office/powerpoint/2010/main" val="274906673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8">
            <a:extLst>
              <a:ext uri="{FF2B5EF4-FFF2-40B4-BE49-F238E27FC236}">
                <a16:creationId xmlns:a16="http://schemas.microsoft.com/office/drawing/2014/main" id="{32E62931-8EB4-42BB-BAAB-D8757BE66D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25A2685-2DC3-4614-B7A5-820CF624B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7461" y="728664"/>
            <a:ext cx="4984813" cy="3157080"/>
          </a:xfrm>
          <a:noFill/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200" b="1" dirty="0"/>
              <a:t>ZLATÁ CIHLA</a:t>
            </a:r>
          </a:p>
        </p:txBody>
      </p:sp>
      <p:pic>
        <p:nvPicPr>
          <p:cNvPr id="4" name="Obrázek 3">
            <a:hlinkClick r:id="rId2" action="ppaction://hlinksldjump"/>
            <a:extLst>
              <a:ext uri="{FF2B5EF4-FFF2-40B4-BE49-F238E27FC236}">
                <a16:creationId xmlns:a16="http://schemas.microsoft.com/office/drawing/2014/main" id="{527DD5EB-4BC1-420E-ADEA-4A7FA4AA8B4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85" r="6126"/>
          <a:stretch/>
        </p:blipFill>
        <p:spPr>
          <a:xfrm>
            <a:off x="1" y="10"/>
            <a:ext cx="6005512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65246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Palec dolů obrys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83CCB3BB-52E5-4E95-A144-C6F7E5B39E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36000" y="391486"/>
            <a:ext cx="6120000" cy="6120000"/>
          </a:xfrm>
        </p:spPr>
      </p:pic>
    </p:spTree>
    <p:extLst>
      <p:ext uri="{BB962C8B-B14F-4D97-AF65-F5344CB8AC3E}">
        <p14:creationId xmlns:p14="http://schemas.microsoft.com/office/powerpoint/2010/main" val="76769197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5A2685-2DC3-4614-B7A5-820CF624B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/>
              <a:t>Zaměstnávat může fyzická osoba od?</a:t>
            </a:r>
          </a:p>
        </p:txBody>
      </p:sp>
      <p:sp>
        <p:nvSpPr>
          <p:cNvPr id="6" name="Obdélník: se zakulacenými rohy 5">
            <a:hlinkClick r:id="rId2" action="ppaction://hlinksldjump"/>
            <a:extLst>
              <a:ext uri="{FF2B5EF4-FFF2-40B4-BE49-F238E27FC236}">
                <a16:creationId xmlns:a16="http://schemas.microsoft.com/office/drawing/2014/main" id="{22ADBD01-A7E7-443A-BFBF-63D60AEFC6E5}"/>
              </a:ext>
            </a:extLst>
          </p:cNvPr>
          <p:cNvSpPr>
            <a:spLocks noChangeAspect="1"/>
          </p:cNvSpPr>
          <p:nvPr/>
        </p:nvSpPr>
        <p:spPr>
          <a:xfrm>
            <a:off x="3221372" y="1761688"/>
            <a:ext cx="5760000" cy="1260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200" dirty="0"/>
              <a:t>	</a:t>
            </a:r>
            <a:r>
              <a:rPr lang="cs-CZ" sz="3200" dirty="0">
                <a:solidFill>
                  <a:schemeClr val="tx1"/>
                </a:solidFill>
              </a:rPr>
              <a:t>A) 18 let</a:t>
            </a:r>
          </a:p>
        </p:txBody>
      </p:sp>
      <p:sp>
        <p:nvSpPr>
          <p:cNvPr id="9" name="Obdélník: se zakulacenými rohy 8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1A70D1C0-BC13-4E9C-B373-F6DD4E950EE1}"/>
              </a:ext>
            </a:extLst>
          </p:cNvPr>
          <p:cNvSpPr>
            <a:spLocks noChangeAspect="1"/>
          </p:cNvSpPr>
          <p:nvPr/>
        </p:nvSpPr>
        <p:spPr>
          <a:xfrm>
            <a:off x="3210187" y="3246539"/>
            <a:ext cx="5760000" cy="1260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200" dirty="0"/>
              <a:t>	</a:t>
            </a:r>
            <a:r>
              <a:rPr lang="cs-CZ" sz="3200" dirty="0">
                <a:solidFill>
                  <a:schemeClr val="tx1"/>
                </a:solidFill>
              </a:rPr>
              <a:t>B) 17 let</a:t>
            </a:r>
          </a:p>
        </p:txBody>
      </p:sp>
      <p:sp>
        <p:nvSpPr>
          <p:cNvPr id="10" name="Obdélník: se zakulacenými rohy 9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4856FB2A-0255-4E57-B41E-AF37B59A9BFF}"/>
              </a:ext>
            </a:extLst>
          </p:cNvPr>
          <p:cNvSpPr>
            <a:spLocks noChangeAspect="1"/>
          </p:cNvSpPr>
          <p:nvPr/>
        </p:nvSpPr>
        <p:spPr>
          <a:xfrm>
            <a:off x="3210187" y="4731390"/>
            <a:ext cx="5760000" cy="1260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200" dirty="0"/>
              <a:t>	</a:t>
            </a:r>
            <a:r>
              <a:rPr lang="cs-CZ" sz="3200" dirty="0">
                <a:solidFill>
                  <a:schemeClr val="tx1"/>
                </a:solidFill>
              </a:rPr>
              <a:t>C) 16 let</a:t>
            </a:r>
          </a:p>
        </p:txBody>
      </p:sp>
    </p:spTree>
    <p:extLst>
      <p:ext uri="{BB962C8B-B14F-4D97-AF65-F5344CB8AC3E}">
        <p14:creationId xmlns:p14="http://schemas.microsoft.com/office/powerpoint/2010/main" val="137144376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Palec dolů obrys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83CCB3BB-52E5-4E95-A144-C6F7E5B39E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36000" y="391486"/>
            <a:ext cx="6120000" cy="6120000"/>
          </a:xfrm>
        </p:spPr>
      </p:pic>
    </p:spTree>
    <p:extLst>
      <p:ext uri="{BB962C8B-B14F-4D97-AF65-F5344CB8AC3E}">
        <p14:creationId xmlns:p14="http://schemas.microsoft.com/office/powerpoint/2010/main" val="190085235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5A2685-2DC3-4614-B7A5-820CF624B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/>
              <a:t>Pracovní poměr nemůže být rozvázán?</a:t>
            </a:r>
          </a:p>
        </p:txBody>
      </p:sp>
      <p:sp>
        <p:nvSpPr>
          <p:cNvPr id="6" name="Obdélník: se zakulacenými rohy 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22ADBD01-A7E7-443A-BFBF-63D60AEFC6E5}"/>
              </a:ext>
            </a:extLst>
          </p:cNvPr>
          <p:cNvSpPr>
            <a:spLocks noChangeAspect="1"/>
          </p:cNvSpPr>
          <p:nvPr/>
        </p:nvSpPr>
        <p:spPr>
          <a:xfrm>
            <a:off x="3221372" y="1761688"/>
            <a:ext cx="5760000" cy="1260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200" dirty="0"/>
              <a:t>	</a:t>
            </a:r>
            <a:r>
              <a:rPr lang="cs-CZ" sz="3200" dirty="0">
                <a:solidFill>
                  <a:schemeClr val="tx1"/>
                </a:solidFill>
              </a:rPr>
              <a:t>A) Výpovědí</a:t>
            </a:r>
          </a:p>
        </p:txBody>
      </p:sp>
      <p:sp>
        <p:nvSpPr>
          <p:cNvPr id="9" name="Obdélník: se zakulacenými rohy 8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1A70D1C0-BC13-4E9C-B373-F6DD4E950EE1}"/>
              </a:ext>
            </a:extLst>
          </p:cNvPr>
          <p:cNvSpPr>
            <a:spLocks noChangeAspect="1"/>
          </p:cNvSpPr>
          <p:nvPr/>
        </p:nvSpPr>
        <p:spPr>
          <a:xfrm>
            <a:off x="3210187" y="3246539"/>
            <a:ext cx="5760000" cy="1260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200" dirty="0"/>
              <a:t>	</a:t>
            </a:r>
            <a:r>
              <a:rPr lang="cs-CZ" sz="3200" dirty="0">
                <a:solidFill>
                  <a:schemeClr val="tx1"/>
                </a:solidFill>
              </a:rPr>
              <a:t>B) Dohodou</a:t>
            </a:r>
          </a:p>
        </p:txBody>
      </p:sp>
      <p:sp>
        <p:nvSpPr>
          <p:cNvPr id="10" name="Obdélník: se zakulacenými rohy 9">
            <a:hlinkClick r:id="rId2" action="ppaction://hlinksldjump"/>
            <a:extLst>
              <a:ext uri="{FF2B5EF4-FFF2-40B4-BE49-F238E27FC236}">
                <a16:creationId xmlns:a16="http://schemas.microsoft.com/office/drawing/2014/main" id="{4856FB2A-0255-4E57-B41E-AF37B59A9BFF}"/>
              </a:ext>
            </a:extLst>
          </p:cNvPr>
          <p:cNvSpPr>
            <a:spLocks noChangeAspect="1"/>
          </p:cNvSpPr>
          <p:nvPr/>
        </p:nvSpPr>
        <p:spPr>
          <a:xfrm>
            <a:off x="3210187" y="4731390"/>
            <a:ext cx="5760000" cy="1260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200" dirty="0"/>
              <a:t>	</a:t>
            </a:r>
            <a:r>
              <a:rPr lang="cs-CZ" sz="3200" dirty="0">
                <a:solidFill>
                  <a:schemeClr val="tx1"/>
                </a:solidFill>
              </a:rPr>
              <a:t>C) Nátlakem </a:t>
            </a:r>
          </a:p>
        </p:txBody>
      </p:sp>
    </p:spTree>
    <p:extLst>
      <p:ext uri="{BB962C8B-B14F-4D97-AF65-F5344CB8AC3E}">
        <p14:creationId xmlns:p14="http://schemas.microsoft.com/office/powerpoint/2010/main" val="242368653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Palec dolů obrys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83CCB3BB-52E5-4E95-A144-C6F7E5B39E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36000" y="391486"/>
            <a:ext cx="6120000" cy="6120000"/>
          </a:xfrm>
        </p:spPr>
      </p:pic>
    </p:spTree>
    <p:extLst>
      <p:ext uri="{BB962C8B-B14F-4D97-AF65-F5344CB8AC3E}">
        <p14:creationId xmlns:p14="http://schemas.microsoft.com/office/powerpoint/2010/main" val="188385524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5A2685-2DC3-4614-B7A5-820CF624B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/>
              <a:t>Jaká je v ČR průměrná minimální mzda?</a:t>
            </a:r>
          </a:p>
        </p:txBody>
      </p:sp>
      <p:sp>
        <p:nvSpPr>
          <p:cNvPr id="6" name="Obdélník: se zakulacenými rohy 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22ADBD01-A7E7-443A-BFBF-63D60AEFC6E5}"/>
              </a:ext>
            </a:extLst>
          </p:cNvPr>
          <p:cNvSpPr>
            <a:spLocks noChangeAspect="1"/>
          </p:cNvSpPr>
          <p:nvPr/>
        </p:nvSpPr>
        <p:spPr>
          <a:xfrm>
            <a:off x="3221372" y="1761688"/>
            <a:ext cx="5760000" cy="1260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200" dirty="0"/>
              <a:t>	</a:t>
            </a:r>
            <a:r>
              <a:rPr lang="cs-CZ" sz="3200" dirty="0">
                <a:solidFill>
                  <a:schemeClr val="tx1"/>
                </a:solidFill>
              </a:rPr>
              <a:t>A) 14 600 Kč</a:t>
            </a:r>
          </a:p>
        </p:txBody>
      </p:sp>
      <p:sp>
        <p:nvSpPr>
          <p:cNvPr id="9" name="Obdélník: se zakulacenými rohy 8">
            <a:hlinkClick r:id="rId2" action="ppaction://hlinksldjump"/>
            <a:extLst>
              <a:ext uri="{FF2B5EF4-FFF2-40B4-BE49-F238E27FC236}">
                <a16:creationId xmlns:a16="http://schemas.microsoft.com/office/drawing/2014/main" id="{1A70D1C0-BC13-4E9C-B373-F6DD4E950EE1}"/>
              </a:ext>
            </a:extLst>
          </p:cNvPr>
          <p:cNvSpPr>
            <a:spLocks noChangeAspect="1"/>
          </p:cNvSpPr>
          <p:nvPr/>
        </p:nvSpPr>
        <p:spPr>
          <a:xfrm>
            <a:off x="3210187" y="3246539"/>
            <a:ext cx="5760000" cy="1260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200" dirty="0"/>
              <a:t>	</a:t>
            </a:r>
            <a:r>
              <a:rPr lang="cs-CZ" sz="3200" dirty="0">
                <a:solidFill>
                  <a:schemeClr val="tx1"/>
                </a:solidFill>
              </a:rPr>
              <a:t>B) 15 200 Kč</a:t>
            </a:r>
          </a:p>
        </p:txBody>
      </p:sp>
      <p:sp>
        <p:nvSpPr>
          <p:cNvPr id="10" name="Obdélník: se zakulacenými rohy 9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4856FB2A-0255-4E57-B41E-AF37B59A9BFF}"/>
              </a:ext>
            </a:extLst>
          </p:cNvPr>
          <p:cNvSpPr>
            <a:spLocks noChangeAspect="1"/>
          </p:cNvSpPr>
          <p:nvPr/>
        </p:nvSpPr>
        <p:spPr>
          <a:xfrm>
            <a:off x="3210187" y="4731390"/>
            <a:ext cx="5760000" cy="1260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200" dirty="0"/>
              <a:t>	</a:t>
            </a:r>
            <a:r>
              <a:rPr lang="cs-CZ" sz="3200" dirty="0">
                <a:solidFill>
                  <a:schemeClr val="tx1"/>
                </a:solidFill>
              </a:rPr>
              <a:t>C) 15 000 Kč</a:t>
            </a:r>
          </a:p>
        </p:txBody>
      </p:sp>
    </p:spTree>
    <p:extLst>
      <p:ext uri="{BB962C8B-B14F-4D97-AF65-F5344CB8AC3E}">
        <p14:creationId xmlns:p14="http://schemas.microsoft.com/office/powerpoint/2010/main" val="231045695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Palec dolů obrys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83CCB3BB-52E5-4E95-A144-C6F7E5B39E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36000" y="391486"/>
            <a:ext cx="6120000" cy="6120000"/>
          </a:xfrm>
        </p:spPr>
      </p:pic>
    </p:spTree>
    <p:extLst>
      <p:ext uri="{BB962C8B-B14F-4D97-AF65-F5344CB8AC3E}">
        <p14:creationId xmlns:p14="http://schemas.microsoft.com/office/powerpoint/2010/main" val="2596354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Palec dolů obrys">
            <a:hlinkClick r:id="rId2" action="ppaction://hlinksldjump"/>
            <a:extLst>
              <a:ext uri="{FF2B5EF4-FFF2-40B4-BE49-F238E27FC236}">
                <a16:creationId xmlns:a16="http://schemas.microsoft.com/office/drawing/2014/main" id="{83CCB3BB-52E5-4E95-A144-C6F7E5B39E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36000" y="391486"/>
            <a:ext cx="6120000" cy="6120000"/>
          </a:xfrm>
        </p:spPr>
      </p:pic>
    </p:spTree>
    <p:extLst>
      <p:ext uri="{BB962C8B-B14F-4D97-AF65-F5344CB8AC3E}">
        <p14:creationId xmlns:p14="http://schemas.microsoft.com/office/powerpoint/2010/main" val="142308028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5A2685-2DC3-4614-B7A5-820CF624B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/>
              <a:t>Složení tripartity?</a:t>
            </a:r>
          </a:p>
        </p:txBody>
      </p:sp>
      <p:sp>
        <p:nvSpPr>
          <p:cNvPr id="6" name="Obdélník: se zakulacenými rohy 5">
            <a:hlinkClick r:id="rId2" action="ppaction://hlinksldjump"/>
            <a:extLst>
              <a:ext uri="{FF2B5EF4-FFF2-40B4-BE49-F238E27FC236}">
                <a16:creationId xmlns:a16="http://schemas.microsoft.com/office/drawing/2014/main" id="{22ADBD01-A7E7-443A-BFBF-63D60AEFC6E5}"/>
              </a:ext>
            </a:extLst>
          </p:cNvPr>
          <p:cNvSpPr>
            <a:spLocks noChangeAspect="1"/>
          </p:cNvSpPr>
          <p:nvPr/>
        </p:nvSpPr>
        <p:spPr>
          <a:xfrm>
            <a:off x="3216000" y="1786855"/>
            <a:ext cx="5760000" cy="1260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>
                <a:solidFill>
                  <a:schemeClr val="tx1"/>
                </a:solidFill>
              </a:rPr>
              <a:t>A) Vláda + Podnikatelé + Odbory </a:t>
            </a:r>
          </a:p>
        </p:txBody>
      </p:sp>
      <p:sp>
        <p:nvSpPr>
          <p:cNvPr id="9" name="Obdélník: se zakulacenými rohy 8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1A70D1C0-BC13-4E9C-B373-F6DD4E950EE1}"/>
              </a:ext>
            </a:extLst>
          </p:cNvPr>
          <p:cNvSpPr>
            <a:spLocks noChangeAspect="1"/>
          </p:cNvSpPr>
          <p:nvPr/>
        </p:nvSpPr>
        <p:spPr>
          <a:xfrm>
            <a:off x="3210187" y="3246539"/>
            <a:ext cx="5760000" cy="1260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>
                <a:solidFill>
                  <a:schemeClr val="tx1"/>
                </a:solidFill>
              </a:rPr>
              <a:t>B) Vláda + Podnikatelé + Zaměstnanci</a:t>
            </a:r>
          </a:p>
        </p:txBody>
      </p:sp>
      <p:sp>
        <p:nvSpPr>
          <p:cNvPr id="10" name="Obdélník: se zakulacenými rohy 9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4856FB2A-0255-4E57-B41E-AF37B59A9BFF}"/>
              </a:ext>
            </a:extLst>
          </p:cNvPr>
          <p:cNvSpPr>
            <a:spLocks noChangeAspect="1"/>
          </p:cNvSpPr>
          <p:nvPr/>
        </p:nvSpPr>
        <p:spPr>
          <a:xfrm>
            <a:off x="3210187" y="4731390"/>
            <a:ext cx="5760000" cy="1260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>
                <a:solidFill>
                  <a:schemeClr val="tx1"/>
                </a:solidFill>
              </a:rPr>
              <a:t>C) Vláda + Prezident + Předseda senátu</a:t>
            </a:r>
          </a:p>
        </p:txBody>
      </p:sp>
    </p:spTree>
    <p:extLst>
      <p:ext uri="{BB962C8B-B14F-4D97-AF65-F5344CB8AC3E}">
        <p14:creationId xmlns:p14="http://schemas.microsoft.com/office/powerpoint/2010/main" val="1518339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5A2685-2DC3-4614-B7A5-820CF624B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/>
              <a:t>Zkušební doba se nejčastěji sjednává na dobu?</a:t>
            </a:r>
          </a:p>
        </p:txBody>
      </p:sp>
      <p:sp>
        <p:nvSpPr>
          <p:cNvPr id="6" name="Obdélník: se zakulacenými rohy 5">
            <a:hlinkClick r:id="rId2" action="ppaction://hlinksldjump"/>
            <a:extLst>
              <a:ext uri="{FF2B5EF4-FFF2-40B4-BE49-F238E27FC236}">
                <a16:creationId xmlns:a16="http://schemas.microsoft.com/office/drawing/2014/main" id="{22ADBD01-A7E7-443A-BFBF-63D60AEFC6E5}"/>
              </a:ext>
            </a:extLst>
          </p:cNvPr>
          <p:cNvSpPr>
            <a:spLocks noChangeAspect="1"/>
          </p:cNvSpPr>
          <p:nvPr/>
        </p:nvSpPr>
        <p:spPr>
          <a:xfrm>
            <a:off x="3210187" y="1761688"/>
            <a:ext cx="5760000" cy="1260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200" dirty="0"/>
              <a:t>	</a:t>
            </a:r>
            <a:r>
              <a:rPr lang="cs-CZ" sz="3200" dirty="0">
                <a:solidFill>
                  <a:schemeClr val="tx1"/>
                </a:solidFill>
              </a:rPr>
              <a:t>A) Jednoho roku</a:t>
            </a:r>
          </a:p>
        </p:txBody>
      </p:sp>
      <p:sp>
        <p:nvSpPr>
          <p:cNvPr id="9" name="Obdélník: se zakulacenými rohy 8">
            <a:hlinkClick r:id="rId3" action="ppaction://hlinksldjump"/>
            <a:extLst>
              <a:ext uri="{FF2B5EF4-FFF2-40B4-BE49-F238E27FC236}">
                <a16:creationId xmlns:a16="http://schemas.microsoft.com/office/drawing/2014/main" id="{1A70D1C0-BC13-4E9C-B373-F6DD4E950EE1}"/>
              </a:ext>
            </a:extLst>
          </p:cNvPr>
          <p:cNvSpPr>
            <a:spLocks noChangeAspect="1"/>
          </p:cNvSpPr>
          <p:nvPr/>
        </p:nvSpPr>
        <p:spPr>
          <a:xfrm>
            <a:off x="3210187" y="3246539"/>
            <a:ext cx="5760000" cy="1260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200" dirty="0"/>
              <a:t>	</a:t>
            </a:r>
            <a:r>
              <a:rPr lang="cs-CZ" sz="3200" dirty="0">
                <a:solidFill>
                  <a:schemeClr val="tx1"/>
                </a:solidFill>
              </a:rPr>
              <a:t>B) Tří měsíců</a:t>
            </a:r>
          </a:p>
        </p:txBody>
      </p:sp>
      <p:sp>
        <p:nvSpPr>
          <p:cNvPr id="10" name="Obdélník: se zakulacenými rohy 9">
            <a:hlinkClick r:id="rId2" action="ppaction://hlinksldjump"/>
            <a:extLst>
              <a:ext uri="{FF2B5EF4-FFF2-40B4-BE49-F238E27FC236}">
                <a16:creationId xmlns:a16="http://schemas.microsoft.com/office/drawing/2014/main" id="{4856FB2A-0255-4E57-B41E-AF37B59A9BFF}"/>
              </a:ext>
            </a:extLst>
          </p:cNvPr>
          <p:cNvSpPr>
            <a:spLocks noChangeAspect="1"/>
          </p:cNvSpPr>
          <p:nvPr/>
        </p:nvSpPr>
        <p:spPr>
          <a:xfrm>
            <a:off x="3210187" y="4731390"/>
            <a:ext cx="5760000" cy="1260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200" dirty="0"/>
              <a:t>	</a:t>
            </a:r>
            <a:r>
              <a:rPr lang="cs-CZ" sz="3200" dirty="0">
                <a:solidFill>
                  <a:schemeClr val="tx1"/>
                </a:solidFill>
              </a:rPr>
              <a:t>C) Dvou měsíců</a:t>
            </a:r>
          </a:p>
        </p:txBody>
      </p:sp>
    </p:spTree>
    <p:extLst>
      <p:ext uri="{BB962C8B-B14F-4D97-AF65-F5344CB8AC3E}">
        <p14:creationId xmlns:p14="http://schemas.microsoft.com/office/powerpoint/2010/main" val="1792443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Palec dolů obrys">
            <a:hlinkClick r:id="rId2" action="ppaction://hlinksldjump"/>
            <a:extLst>
              <a:ext uri="{FF2B5EF4-FFF2-40B4-BE49-F238E27FC236}">
                <a16:creationId xmlns:a16="http://schemas.microsoft.com/office/drawing/2014/main" id="{83CCB3BB-52E5-4E95-A144-C6F7E5B39E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36000" y="391486"/>
            <a:ext cx="6120000" cy="6120000"/>
          </a:xfrm>
        </p:spPr>
      </p:pic>
    </p:spTree>
    <p:extLst>
      <p:ext uri="{BB962C8B-B14F-4D97-AF65-F5344CB8AC3E}">
        <p14:creationId xmlns:p14="http://schemas.microsoft.com/office/powerpoint/2010/main" val="305341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5A2685-2DC3-4614-B7A5-820CF624B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/>
              <a:t>Co znamená zkratka  „a.s.“?</a:t>
            </a:r>
          </a:p>
        </p:txBody>
      </p:sp>
      <p:sp>
        <p:nvSpPr>
          <p:cNvPr id="6" name="Obdélník: se zakulacenými rohy 5">
            <a:hlinkClick r:id="rId2" action="ppaction://hlinksldjump"/>
            <a:extLst>
              <a:ext uri="{FF2B5EF4-FFF2-40B4-BE49-F238E27FC236}">
                <a16:creationId xmlns:a16="http://schemas.microsoft.com/office/drawing/2014/main" id="{22ADBD01-A7E7-443A-BFBF-63D60AEFC6E5}"/>
              </a:ext>
            </a:extLst>
          </p:cNvPr>
          <p:cNvSpPr>
            <a:spLocks noChangeAspect="1"/>
          </p:cNvSpPr>
          <p:nvPr/>
        </p:nvSpPr>
        <p:spPr>
          <a:xfrm>
            <a:off x="3221372" y="1761688"/>
            <a:ext cx="5760000" cy="1260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200" dirty="0"/>
              <a:t>	</a:t>
            </a:r>
            <a:r>
              <a:rPr lang="cs-CZ" sz="3200" dirty="0">
                <a:solidFill>
                  <a:schemeClr val="tx1"/>
                </a:solidFill>
              </a:rPr>
              <a:t>A) Akciová společnost</a:t>
            </a:r>
          </a:p>
        </p:txBody>
      </p:sp>
      <p:sp>
        <p:nvSpPr>
          <p:cNvPr id="9" name="Obdélník: se zakulacenými rohy 8">
            <a:hlinkClick r:id="rId3" action="ppaction://hlinksldjump"/>
            <a:extLst>
              <a:ext uri="{FF2B5EF4-FFF2-40B4-BE49-F238E27FC236}">
                <a16:creationId xmlns:a16="http://schemas.microsoft.com/office/drawing/2014/main" id="{1A70D1C0-BC13-4E9C-B373-F6DD4E950EE1}"/>
              </a:ext>
            </a:extLst>
          </p:cNvPr>
          <p:cNvSpPr>
            <a:spLocks noChangeAspect="1"/>
          </p:cNvSpPr>
          <p:nvPr/>
        </p:nvSpPr>
        <p:spPr>
          <a:xfrm>
            <a:off x="3210187" y="3246539"/>
            <a:ext cx="5760000" cy="1260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200" dirty="0"/>
              <a:t>	</a:t>
            </a:r>
            <a:r>
              <a:rPr lang="cs-CZ" sz="3200" dirty="0">
                <a:solidFill>
                  <a:schemeClr val="tx1"/>
                </a:solidFill>
              </a:rPr>
              <a:t>B) Akciová banka</a:t>
            </a:r>
          </a:p>
        </p:txBody>
      </p:sp>
      <p:sp>
        <p:nvSpPr>
          <p:cNvPr id="10" name="Obdélník: se zakulacenými rohy 9">
            <a:hlinkClick r:id="rId3" action="ppaction://hlinksldjump"/>
            <a:extLst>
              <a:ext uri="{FF2B5EF4-FFF2-40B4-BE49-F238E27FC236}">
                <a16:creationId xmlns:a16="http://schemas.microsoft.com/office/drawing/2014/main" id="{4856FB2A-0255-4E57-B41E-AF37B59A9BFF}"/>
              </a:ext>
            </a:extLst>
          </p:cNvPr>
          <p:cNvSpPr>
            <a:spLocks noChangeAspect="1"/>
          </p:cNvSpPr>
          <p:nvPr/>
        </p:nvSpPr>
        <p:spPr>
          <a:xfrm>
            <a:off x="3210187" y="4731390"/>
            <a:ext cx="5760000" cy="1260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200" dirty="0"/>
              <a:t>	</a:t>
            </a:r>
            <a:r>
              <a:rPr lang="cs-CZ" sz="3200" dirty="0">
                <a:solidFill>
                  <a:schemeClr val="tx1"/>
                </a:solidFill>
              </a:rPr>
              <a:t>C) Akcie</a:t>
            </a:r>
          </a:p>
        </p:txBody>
      </p:sp>
    </p:spTree>
    <p:extLst>
      <p:ext uri="{BB962C8B-B14F-4D97-AF65-F5344CB8AC3E}">
        <p14:creationId xmlns:p14="http://schemas.microsoft.com/office/powerpoint/2010/main" val="172911324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728</TotalTime>
  <Words>672</Words>
  <Application>Microsoft Office PowerPoint</Application>
  <PresentationFormat>Širokoúhlá obrazovka</PresentationFormat>
  <Paragraphs>149</Paragraphs>
  <Slides>60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60</vt:i4>
      </vt:variant>
    </vt:vector>
  </HeadingPairs>
  <TitlesOfParts>
    <vt:vector size="64" baseType="lpstr">
      <vt:lpstr>Arial</vt:lpstr>
      <vt:lpstr>Calibri</vt:lpstr>
      <vt:lpstr>Calibri Light</vt:lpstr>
      <vt:lpstr>Motiv Office</vt:lpstr>
      <vt:lpstr> </vt:lpstr>
      <vt:lpstr>Prezentace aplikace PowerPoint</vt:lpstr>
      <vt:lpstr>Prezentace aplikace PowerPoint</vt:lpstr>
      <vt:lpstr>Prezentace aplikace PowerPoint</vt:lpstr>
      <vt:lpstr>Základním pramenem pracovního práva je?</vt:lpstr>
      <vt:lpstr>Prezentace aplikace PowerPoint</vt:lpstr>
      <vt:lpstr>Zkušební doba se nejčastěji sjednává na dobu?</vt:lpstr>
      <vt:lpstr>Prezentace aplikace PowerPoint</vt:lpstr>
      <vt:lpstr>Co znamená zkratka  „a.s.“?</vt:lpstr>
      <vt:lpstr>Prezentace aplikace PowerPoint</vt:lpstr>
      <vt:lpstr>Co znamená zkratka „OSVČ“?</vt:lpstr>
      <vt:lpstr>Prezentace aplikace PowerPoint</vt:lpstr>
      <vt:lpstr>Každý zaměstnanec má nárok na?</vt:lpstr>
      <vt:lpstr>Prezentace aplikace PowerPoint</vt:lpstr>
      <vt:lpstr>Za vykonanou práci přísluší zaměstnanci?</vt:lpstr>
      <vt:lpstr>Prezentace aplikace PowerPoint</vt:lpstr>
      <vt:lpstr>Zákoník práce upravuje právní vztah mezi zaměstnanci a?</vt:lpstr>
      <vt:lpstr>Prezentace aplikace PowerPoint</vt:lpstr>
      <vt:lpstr>Výpovědní doba trvá?</vt:lpstr>
      <vt:lpstr>BRONZOVÁ CIHLA</vt:lpstr>
      <vt:lpstr>Prezentace aplikace PowerPoint</vt:lpstr>
      <vt:lpstr>Za hrubé porušení pracovního poměru není považováno?</vt:lpstr>
      <vt:lpstr>Prezentace aplikace PowerPoint</vt:lpstr>
      <vt:lpstr>Po podepsání pracovní smlouvy vzniká?</vt:lpstr>
      <vt:lpstr>Prezentace aplikace PowerPoint</vt:lpstr>
      <vt:lpstr>Od kolika let může fyzická osoba chodit (legálně) na brigádu?</vt:lpstr>
      <vt:lpstr>Prezentace aplikace PowerPoint</vt:lpstr>
      <vt:lpstr>Mezi základní pracovněprávní vztahy nepatří?</vt:lpstr>
      <vt:lpstr>Prezentace aplikace PowerPoint</vt:lpstr>
      <vt:lpstr>Mezi povinné náležitosti pracovní smlouvy nepatří?</vt:lpstr>
      <vt:lpstr>Prezentace aplikace PowerPoint</vt:lpstr>
      <vt:lpstr>Mezi povinnosti zaměstnavatele nepatří?</vt:lpstr>
      <vt:lpstr>Prezentace aplikace PowerPoint</vt:lpstr>
      <vt:lpstr>Zkratka „BOZP“ znamená?</vt:lpstr>
      <vt:lpstr>Prezentace aplikace PowerPoint</vt:lpstr>
      <vt:lpstr>Zkratka „ČMKOS“ znamená?</vt:lpstr>
      <vt:lpstr>STŘÍBRNÁ CIHLA</vt:lpstr>
      <vt:lpstr>Prezentace aplikace PowerPoint</vt:lpstr>
      <vt:lpstr>Od kolika let se může fyzická osoba stát zaměstnancem?</vt:lpstr>
      <vt:lpstr>Prezentace aplikace PowerPoint</vt:lpstr>
      <vt:lpstr>Pracovní poměr vzniká na základě?</vt:lpstr>
      <vt:lpstr>Prezentace aplikace PowerPoint</vt:lpstr>
      <vt:lpstr>Po skončení pracovního poměru nemusí zaměstnavatel  zaměstnanci  vydat?</vt:lpstr>
      <vt:lpstr>Prezentace aplikace PowerPoint</vt:lpstr>
      <vt:lpstr>Jmenováním vzniká pracovní poměr pouze u?</vt:lpstr>
      <vt:lpstr>Prezentace aplikace PowerPoint</vt:lpstr>
      <vt:lpstr>K pracovnímu pohovoru chodíme?</vt:lpstr>
      <vt:lpstr>Prezentace aplikace PowerPoint</vt:lpstr>
      <vt:lpstr>Každý zájemce o práci před osobním pohovorem většinou posílá?</vt:lpstr>
      <vt:lpstr>Prezentace aplikace PowerPoint</vt:lpstr>
      <vt:lpstr>Mezi prameny pracovního práva nepatří?</vt:lpstr>
      <vt:lpstr>ZLATÁ CIHLA</vt:lpstr>
      <vt:lpstr>Prezentace aplikace PowerPoint</vt:lpstr>
      <vt:lpstr>Zaměstnávat může fyzická osoba od?</vt:lpstr>
      <vt:lpstr>Prezentace aplikace PowerPoint</vt:lpstr>
      <vt:lpstr>Pracovní poměr nemůže být rozvázán?</vt:lpstr>
      <vt:lpstr>Prezentace aplikace PowerPoint</vt:lpstr>
      <vt:lpstr>Jaká je v ČR průměrná minimální mzda?</vt:lpstr>
      <vt:lpstr>Prezentace aplikace PowerPoint</vt:lpstr>
      <vt:lpstr>Složení tripartity?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Hejhal Lukáš</dc:creator>
  <cp:lastModifiedBy>Hejhal Lukáš</cp:lastModifiedBy>
  <cp:revision>31</cp:revision>
  <dcterms:created xsi:type="dcterms:W3CDTF">2020-12-31T00:07:36Z</dcterms:created>
  <dcterms:modified xsi:type="dcterms:W3CDTF">2021-01-07T16:30:52Z</dcterms:modified>
</cp:coreProperties>
</file>